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58" r:id="rId7"/>
    <p:sldId id="260" r:id="rId8"/>
    <p:sldId id="257" r:id="rId9"/>
    <p:sldId id="259" r:id="rId10"/>
    <p:sldId id="270" r:id="rId11"/>
    <p:sldId id="264" r:id="rId12"/>
    <p:sldId id="268" r:id="rId13"/>
    <p:sldId id="269" r:id="rId14"/>
    <p:sldId id="261"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1192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81329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8978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6482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54982-FC49-4845-9277-90F068E7F1B5}"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13663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254982-FC49-4845-9277-90F068E7F1B5}"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246569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254982-FC49-4845-9277-90F068E7F1B5}" type="datetimeFigureOut">
              <a:rPr lang="en-GB" smtClean="0"/>
              <a:t>10/09/2021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420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254982-FC49-4845-9277-90F068E7F1B5}" type="datetimeFigureOut">
              <a:rPr lang="en-GB" smtClean="0"/>
              <a:t>10/09/2021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391207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54982-FC49-4845-9277-90F068E7F1B5}" type="datetimeFigureOut">
              <a:rPr lang="en-GB" smtClean="0"/>
              <a:t>10/09/2021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67753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54982-FC49-4845-9277-90F068E7F1B5}"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308956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54982-FC49-4845-9277-90F068E7F1B5}"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12820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6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4982-FC49-4845-9277-90F068E7F1B5}" type="datetimeFigureOut">
              <a:rPr lang="en-GB" smtClean="0"/>
              <a:t>10/09/2021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79868-E61F-4DDE-8905-8D4235000001}" type="slidenum">
              <a:rPr lang="en-GB" smtClean="0"/>
              <a:t>‹#›</a:t>
            </a:fld>
            <a:endParaRPr lang="en-GB"/>
          </a:p>
        </p:txBody>
      </p:sp>
    </p:spTree>
    <p:extLst>
      <p:ext uri="{BB962C8B-B14F-4D97-AF65-F5344CB8AC3E}">
        <p14:creationId xmlns:p14="http://schemas.microsoft.com/office/powerpoint/2010/main" val="242806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ear2@colindale.barnetmail.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lindale.barnet.sch.u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www.colindale.barnet.sch.uk/year-2-home-learning-page/" TargetMode="External"/><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0012" y="1196752"/>
            <a:ext cx="7772208" cy="3046988"/>
          </a:xfrm>
          <a:prstGeom prst="rect">
            <a:avLst/>
          </a:prstGeom>
          <a:noFill/>
        </p:spPr>
        <p:txBody>
          <a:bodyPr wrap="square" lIns="91440" tIns="45720" rIns="91440" bIns="45720">
            <a:spAutoFit/>
          </a:bodyPr>
          <a:lstStyle/>
          <a:p>
            <a:pPr algn="ctr"/>
            <a:r>
              <a:rPr lang="en-US" sz="9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Welcom</a:t>
            </a:r>
            <a:r>
              <a:rPr lang="en-US" sz="9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 to </a:t>
            </a:r>
          </a:p>
          <a:p>
            <a:pPr algn="ctr"/>
            <a:r>
              <a:rPr lang="en-US" sz="9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Year 2</a:t>
            </a:r>
            <a:endParaRPr lang="en-US" sz="9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148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48352"/>
            <a:ext cx="8784976" cy="4921008"/>
          </a:xfrm>
        </p:spPr>
        <p:txBody>
          <a:bodyPr vert="horz" lIns="91440" tIns="45720" rIns="91440" bIns="45720" rtlCol="0" anchor="t">
            <a:normAutofit/>
          </a:bodyPr>
          <a:lstStyle/>
          <a:p>
            <a:pPr marL="0" indent="0">
              <a:spcBef>
                <a:spcPts val="0"/>
              </a:spcBef>
              <a:buNone/>
            </a:pPr>
            <a:r>
              <a:rPr lang="en-GB" sz="2800" dirty="0"/>
              <a:t>If you wish to speak to your child’s teacher:</a:t>
            </a:r>
            <a:endParaRPr lang="en-GB" sz="2800" dirty="0">
              <a:cs typeface="Calibri"/>
            </a:endParaRPr>
          </a:p>
          <a:p>
            <a:pPr marL="457200" indent="-457200">
              <a:spcBef>
                <a:spcPts val="0"/>
              </a:spcBef>
              <a:buFont typeface="Wingdings" panose="020B0604020202020204" pitchFamily="34" charset="0"/>
              <a:buChar char="Ø"/>
            </a:pPr>
            <a:endParaRPr lang="en-GB" sz="1000" dirty="0">
              <a:cs typeface="Calibri"/>
            </a:endParaRPr>
          </a:p>
          <a:p>
            <a:pPr lvl="1">
              <a:spcBef>
                <a:spcPts val="0"/>
              </a:spcBef>
              <a:buFont typeface="Wingdings" panose="05000000000000000000" pitchFamily="2" charset="2"/>
              <a:buChar char="Ø"/>
            </a:pPr>
            <a:r>
              <a:rPr lang="en-GB" sz="2400" dirty="0"/>
              <a:t>Ring or email the office to make an appointment with your child's teacher for after school</a:t>
            </a:r>
            <a:endParaRPr lang="en-GB" sz="2400" dirty="0">
              <a:cs typeface="Calibri"/>
            </a:endParaRPr>
          </a:p>
          <a:p>
            <a:pPr lvl="1">
              <a:spcBef>
                <a:spcPts val="0"/>
              </a:spcBef>
              <a:buFont typeface="Wingdings" panose="05000000000000000000" pitchFamily="2" charset="2"/>
              <a:buChar char="Ø"/>
            </a:pPr>
            <a:r>
              <a:rPr lang="en-GB" sz="2400" dirty="0">
                <a:cs typeface="Calibri"/>
              </a:rPr>
              <a:t>Have brief informal conversations after school at pick up</a:t>
            </a:r>
          </a:p>
          <a:p>
            <a:pPr lvl="1">
              <a:spcBef>
                <a:spcPts val="0"/>
              </a:spcBef>
              <a:buFont typeface="Wingdings" panose="05000000000000000000" pitchFamily="2" charset="2"/>
              <a:buChar char="Ø"/>
            </a:pPr>
            <a:r>
              <a:rPr lang="en-GB" sz="2400" dirty="0">
                <a:cs typeface="Calibri"/>
              </a:rPr>
              <a:t>Use the year group email: </a:t>
            </a:r>
            <a:r>
              <a:rPr lang="en-GB" sz="2400" dirty="0">
                <a:ea typeface="+mn-lt"/>
                <a:cs typeface="+mn-lt"/>
                <a:hlinkClick r:id="rId2"/>
              </a:rPr>
              <a:t>Year2@colindale.barnetmail.net</a:t>
            </a:r>
            <a:r>
              <a:rPr lang="en-GB" sz="2400" dirty="0">
                <a:ea typeface="+mn-lt"/>
                <a:cs typeface="+mn-lt"/>
              </a:rPr>
              <a:t> (for non-emergency messages) </a:t>
            </a:r>
            <a:endParaRPr lang="en-GB" sz="2400" dirty="0">
              <a:cs typeface="Calibri"/>
            </a:endParaRPr>
          </a:p>
          <a:p>
            <a:pPr lvl="1">
              <a:spcBef>
                <a:spcPts val="0"/>
              </a:spcBef>
              <a:buFont typeface="Wingdings" panose="05000000000000000000" pitchFamily="2" charset="2"/>
              <a:buChar char="Ø"/>
            </a:pPr>
            <a:r>
              <a:rPr lang="en-GB" sz="2400" u="sng" dirty="0"/>
              <a:t>Parent Consultations</a:t>
            </a:r>
            <a:r>
              <a:rPr lang="en-GB" sz="2400" dirty="0"/>
              <a:t> for all children will take place in October.</a:t>
            </a:r>
            <a:endParaRPr lang="en-GB" dirty="0">
              <a:cs typeface="Calibri"/>
            </a:endParaRPr>
          </a:p>
          <a:p>
            <a:pPr>
              <a:buFont typeface="Wingdings" panose="05000000000000000000" pitchFamily="2" charset="2"/>
              <a:buChar char="Ø"/>
            </a:pPr>
            <a:endParaRPr lang="en-GB" dirty="0">
              <a:cs typeface="Calibri"/>
            </a:endParaRPr>
          </a:p>
        </p:txBody>
      </p:sp>
      <p:sp>
        <p:nvSpPr>
          <p:cNvPr id="4" name="Title 3"/>
          <p:cNvSpPr>
            <a:spLocks noGrp="1"/>
          </p:cNvSpPr>
          <p:nvPr>
            <p:ph type="title"/>
          </p:nvPr>
        </p:nvSpPr>
        <p:spPr>
          <a:xfrm>
            <a:off x="73732" y="-115995"/>
            <a:ext cx="8836267" cy="1938992"/>
          </a:xfrm>
          <a:prstGeom prst="rect">
            <a:avLst/>
          </a:prstGeom>
        </p:spPr>
        <p:txBody>
          <a:bodyPr wrap="square">
            <a:spAutoFit/>
          </a:bodyPr>
          <a:lstStyle/>
          <a:p>
            <a:r>
              <a:rPr lang="en-US" sz="6000" b="1" u="sng"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Communicating with your child's teacher</a:t>
            </a:r>
            <a:endParaRPr lang="en-US" sz="6000" b="1" u="sng"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298" y="6046060"/>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0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1015663"/>
          </a:xfrm>
          <a:prstGeom prst="rect">
            <a:avLst/>
          </a:prstGeom>
          <a:noFill/>
        </p:spPr>
        <p:txBody>
          <a:bodyPr wrap="square" lIns="91440" tIns="45720" rIns="91440" bIns="45720">
            <a:spAutoFit/>
          </a:bodyPr>
          <a:lstStyle/>
          <a:p>
            <a:pPr algn="ctr"/>
            <a:r>
              <a:rPr lang="en-US" sz="60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School website</a:t>
            </a:r>
          </a:p>
        </p:txBody>
      </p:sp>
      <p:sp>
        <p:nvSpPr>
          <p:cNvPr id="3" name="TextBox 2"/>
          <p:cNvSpPr txBox="1"/>
          <p:nvPr/>
        </p:nvSpPr>
        <p:spPr>
          <a:xfrm>
            <a:off x="179512" y="1026471"/>
            <a:ext cx="8784976" cy="381642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GB" sz="2200" dirty="0"/>
              <a:t>Please use the </a:t>
            </a:r>
            <a:r>
              <a:rPr lang="en-GB" sz="2200" u="sng" dirty="0"/>
              <a:t>school website </a:t>
            </a:r>
            <a:r>
              <a:rPr lang="en-GB" sz="2200" dirty="0"/>
              <a:t>regularly to check for upcoming events </a:t>
            </a:r>
            <a:r>
              <a:rPr lang="en-GB" sz="2200"/>
              <a:t>and important dates.</a:t>
            </a:r>
            <a:endParaRPr lang="en-GB" sz="2200" dirty="0"/>
          </a:p>
          <a:p>
            <a:pPr marL="342900" indent="-342900">
              <a:buFont typeface="Wingdings" panose="05000000000000000000" pitchFamily="2" charset="2"/>
              <a:buChar char="Ø"/>
            </a:pPr>
            <a:r>
              <a:rPr lang="en-GB" sz="2200" dirty="0"/>
              <a:t>All letters are on the website-</a:t>
            </a:r>
            <a:r>
              <a:rPr lang="en-GB" sz="2000" dirty="0"/>
              <a:t>– you will be informed of new letters by text (</a:t>
            </a:r>
            <a:r>
              <a:rPr lang="en-GB" sz="2000" u="sng" dirty="0"/>
              <a:t>ensure school have your up-to-date contact details</a:t>
            </a:r>
            <a:r>
              <a:rPr lang="en-GB" sz="2000" dirty="0"/>
              <a:t>)</a:t>
            </a:r>
            <a:endParaRPr lang="en-GB" sz="2200" dirty="0"/>
          </a:p>
          <a:p>
            <a:pPr marL="342900" indent="-342900">
              <a:buFont typeface="Wingdings" panose="05000000000000000000" pitchFamily="2" charset="2"/>
              <a:buChar char="Ø"/>
            </a:pPr>
            <a:r>
              <a:rPr lang="en-GB" sz="2200" u="sng" dirty="0"/>
              <a:t>Curriculum overviews </a:t>
            </a:r>
            <a:r>
              <a:rPr lang="en-GB" sz="2200" dirty="0"/>
              <a:t>will provide information about what will be taught during each term</a:t>
            </a:r>
          </a:p>
          <a:p>
            <a:pPr marL="342900" indent="-342900">
              <a:buFont typeface="Wingdings" panose="05000000000000000000" pitchFamily="2" charset="2"/>
              <a:buChar char="Ø"/>
            </a:pPr>
            <a:r>
              <a:rPr lang="en-GB" sz="2200" dirty="0"/>
              <a:t>There is also a section for every subject where you can see what will be taught over the year- </a:t>
            </a:r>
            <a:r>
              <a:rPr lang="en-GB" sz="2200" u="sng" dirty="0"/>
              <a:t>Subject overviews</a:t>
            </a:r>
          </a:p>
          <a:p>
            <a:pPr marL="342900" indent="-342900">
              <a:buFont typeface="Wingdings" panose="05000000000000000000" pitchFamily="2" charset="2"/>
              <a:buChar char="Ø"/>
            </a:pPr>
            <a:r>
              <a:rPr lang="en-GB" sz="2400" u="sng" dirty="0">
                <a:hlinkClick r:id="rId3"/>
              </a:rPr>
              <a:t>https://www.colindale.barnet.sch.uk/</a:t>
            </a:r>
            <a:endParaRPr lang="en-GB" sz="2400" u="sng" dirty="0"/>
          </a:p>
          <a:p>
            <a:pPr marL="342900" indent="-342900">
              <a:buFont typeface="Wingdings" panose="05000000000000000000" pitchFamily="2" charset="2"/>
              <a:buChar char="Ø"/>
            </a:pPr>
            <a:endParaRPr lang="en-GB" sz="2200" u="sng" dirty="0"/>
          </a:p>
          <a:p>
            <a:pPr marL="342900" indent="-342900">
              <a:buFont typeface="Wingdings" panose="05000000000000000000" pitchFamily="2" charset="2"/>
              <a:buChar char="Ø"/>
            </a:pPr>
            <a:endParaRPr lang="en-GB" sz="2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174" y="4411717"/>
            <a:ext cx="4148339" cy="204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9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96" y="2636912"/>
            <a:ext cx="7772208" cy="1015663"/>
          </a:xfrm>
          <a:prstGeom prst="rect">
            <a:avLst/>
          </a:prstGeom>
          <a:noFill/>
        </p:spPr>
        <p:txBody>
          <a:bodyPr wrap="square" lIns="91440" tIns="45720" rIns="91440" bIns="45720" anchor="t">
            <a:spAutoFit/>
          </a:bodyPr>
          <a:lstStyle/>
          <a:p>
            <a:pPr algn="ctr"/>
            <a:r>
              <a:rPr lang="en-US" sz="6000" b="1" u="sng"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Any questions?</a:t>
            </a:r>
            <a:r>
              <a:rPr lang="en-US" sz="6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283903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Staff Team</a:t>
            </a:r>
          </a:p>
        </p:txBody>
      </p:sp>
      <p:sp>
        <p:nvSpPr>
          <p:cNvPr id="3" name="Content Placeholder 2"/>
          <p:cNvSpPr>
            <a:spLocks noGrp="1"/>
          </p:cNvSpPr>
          <p:nvPr>
            <p:ph idx="1"/>
          </p:nvPr>
        </p:nvSpPr>
        <p:spPr>
          <a:xfrm>
            <a:off x="143508" y="1598095"/>
            <a:ext cx="8856984" cy="4708525"/>
          </a:xfrm>
        </p:spPr>
        <p:txBody>
          <a:bodyPr vert="horz" lIns="91440" tIns="45720" rIns="91440" bIns="45720" rtlCol="0" anchor="t">
            <a:normAutofit lnSpcReduction="10000"/>
          </a:bodyPr>
          <a:lstStyle/>
          <a:p>
            <a:pPr marL="0" indent="0">
              <a:buNone/>
            </a:pPr>
            <a:r>
              <a:rPr lang="en-GB" sz="2800" u="sng" dirty="0"/>
              <a:t>Phase Leader/Assistant Headteacher</a:t>
            </a:r>
            <a:r>
              <a:rPr lang="en-GB" sz="2800" dirty="0"/>
              <a:t>: </a:t>
            </a:r>
          </a:p>
          <a:p>
            <a:pPr lvl="1">
              <a:buFont typeface="Wingdings" panose="05000000000000000000" pitchFamily="2" charset="2"/>
              <a:buChar char="Ø"/>
            </a:pPr>
            <a:r>
              <a:rPr lang="en-GB" dirty="0"/>
              <a:t>Miss Parmar</a:t>
            </a:r>
          </a:p>
          <a:p>
            <a:pPr marL="0" indent="0">
              <a:buNone/>
            </a:pPr>
            <a:r>
              <a:rPr lang="en-GB" sz="2800" u="sng" dirty="0"/>
              <a:t>Teachers</a:t>
            </a:r>
            <a:r>
              <a:rPr lang="en-GB" sz="2800" dirty="0"/>
              <a:t>:</a:t>
            </a:r>
          </a:p>
          <a:p>
            <a:pPr lvl="1">
              <a:buFont typeface="Wingdings" panose="05000000000000000000" pitchFamily="2" charset="2"/>
              <a:buChar char="Ø"/>
            </a:pPr>
            <a:r>
              <a:rPr lang="en-GB" dirty="0"/>
              <a:t>2T Miss Thompson</a:t>
            </a:r>
          </a:p>
          <a:p>
            <a:pPr lvl="1">
              <a:buFont typeface="Wingdings" panose="05000000000000000000" pitchFamily="2" charset="2"/>
              <a:buChar char="Ø"/>
            </a:pPr>
            <a:r>
              <a:rPr lang="en-GB" dirty="0"/>
              <a:t>2C Mrs Cakmak</a:t>
            </a:r>
          </a:p>
          <a:p>
            <a:pPr lvl="1">
              <a:buFont typeface="Wingdings" panose="05000000000000000000" pitchFamily="2" charset="2"/>
              <a:buChar char="Ø"/>
            </a:pPr>
            <a:r>
              <a:rPr lang="en-GB" dirty="0"/>
              <a:t>2N Miss Nuttall</a:t>
            </a:r>
            <a:endParaRPr lang="en-GB" u="sng" dirty="0"/>
          </a:p>
          <a:p>
            <a:pPr marL="0" lvl="1" indent="0">
              <a:buNone/>
            </a:pPr>
            <a:r>
              <a:rPr lang="en-GB" u="sng" dirty="0"/>
              <a:t>Teaching Assistants</a:t>
            </a:r>
            <a:r>
              <a:rPr lang="en-GB" dirty="0"/>
              <a:t>: </a:t>
            </a:r>
          </a:p>
          <a:p>
            <a:pPr lvl="1">
              <a:buFont typeface="Wingdings" panose="05000000000000000000" pitchFamily="2" charset="2"/>
              <a:buChar char="Ø"/>
            </a:pPr>
            <a:r>
              <a:rPr lang="en-GB" dirty="0"/>
              <a:t>2T Ms </a:t>
            </a:r>
            <a:r>
              <a:rPr lang="en-GB" dirty="0" err="1"/>
              <a:t>Constanti</a:t>
            </a:r>
            <a:endParaRPr lang="en-GB" dirty="0"/>
          </a:p>
          <a:p>
            <a:pPr lvl="1">
              <a:buFont typeface="Wingdings" panose="05000000000000000000" pitchFamily="2" charset="2"/>
              <a:buChar char="Ø"/>
            </a:pPr>
            <a:r>
              <a:rPr lang="en-GB" dirty="0"/>
              <a:t>2C Mrs </a:t>
            </a:r>
            <a:r>
              <a:rPr lang="en-GB" dirty="0" err="1"/>
              <a:t>Frunza</a:t>
            </a:r>
            <a:endParaRPr lang="en-GB" dirty="0"/>
          </a:p>
          <a:p>
            <a:pPr lvl="1">
              <a:buFont typeface="Wingdings" panose="05000000000000000000" pitchFamily="2" charset="2"/>
              <a:buChar char="Ø"/>
            </a:pPr>
            <a:r>
              <a:rPr lang="en-GB" dirty="0"/>
              <a:t>2N Ms Phillips</a:t>
            </a:r>
            <a:endParaRPr lang="en-GB" u="sng" dirty="0"/>
          </a:p>
          <a:p>
            <a:pPr marL="0" lvl="1" indent="0">
              <a:buNone/>
            </a:pPr>
            <a:endParaRPr lang="en-GB"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108" y="6161060"/>
            <a:ext cx="2048143" cy="58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5352198" y="9027"/>
            <a:ext cx="3180241" cy="1660815"/>
          </a:xfrm>
          <a:prstGeom prst="rect">
            <a:avLst/>
          </a:prstGeom>
        </p:spPr>
      </p:pic>
    </p:spTree>
    <p:extLst>
      <p:ext uri="{BB962C8B-B14F-4D97-AF65-F5344CB8AC3E}">
        <p14:creationId xmlns:p14="http://schemas.microsoft.com/office/powerpoint/2010/main" val="290807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497" y="6021288"/>
            <a:ext cx="2232248" cy="7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9008" y="-91742"/>
            <a:ext cx="7677640" cy="1107996"/>
          </a:xfrm>
          <a:prstGeom prst="rect">
            <a:avLst/>
          </a:prstGeom>
          <a:noFill/>
        </p:spPr>
        <p:txBody>
          <a:bodyPr wrap="square" lIns="91440" tIns="45720" rIns="91440" bIns="45720">
            <a:spAutoFit/>
          </a:bodyPr>
          <a:lstStyle/>
          <a:p>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Routines </a:t>
            </a:r>
          </a:p>
        </p:txBody>
      </p:sp>
      <p:sp>
        <p:nvSpPr>
          <p:cNvPr id="3" name="TextBox 2"/>
          <p:cNvSpPr txBox="1"/>
          <p:nvPr/>
        </p:nvSpPr>
        <p:spPr>
          <a:xfrm>
            <a:off x="14806" y="836712"/>
            <a:ext cx="8784976"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dirty="0"/>
              <a:t>Parents/ Carers should bring their </a:t>
            </a:r>
            <a:endParaRPr lang="en-GB" sz="2000" dirty="0">
              <a:cs typeface="Calibri"/>
            </a:endParaRPr>
          </a:p>
          <a:p>
            <a:r>
              <a:rPr lang="en-GB" sz="2000" dirty="0"/>
              <a:t>    children to the school gates between  </a:t>
            </a:r>
            <a:endParaRPr lang="en-GB" sz="2000" dirty="0">
              <a:cs typeface="Calibri"/>
            </a:endParaRPr>
          </a:p>
          <a:p>
            <a:r>
              <a:rPr lang="en-GB" sz="2000" dirty="0"/>
              <a:t>    8.40 and 9 am. The children can then</a:t>
            </a:r>
            <a:endParaRPr lang="en-GB" sz="2000" dirty="0">
              <a:cs typeface="Calibri"/>
            </a:endParaRPr>
          </a:p>
          <a:p>
            <a:r>
              <a:rPr lang="en-GB" sz="2000" dirty="0"/>
              <a:t>    go directly into their classrooms/school by themselves. </a:t>
            </a:r>
          </a:p>
          <a:p>
            <a:endParaRPr lang="en-GB" sz="2000" dirty="0"/>
          </a:p>
          <a:p>
            <a:pPr marL="342900" indent="-342900">
              <a:buFont typeface="Arial" panose="020B0604020202020204" pitchFamily="34" charset="0"/>
              <a:buChar char="•"/>
            </a:pPr>
            <a:r>
              <a:rPr lang="en-GB" sz="2000" dirty="0"/>
              <a:t>Staff will be positioned around school to help children if they are not sure where to go.</a:t>
            </a:r>
          </a:p>
          <a:p>
            <a:pPr marL="342900" indent="-342900">
              <a:buFont typeface="Arial" panose="020B0604020202020204" pitchFamily="34" charset="0"/>
              <a:buChar char="•"/>
            </a:pPr>
            <a:endParaRPr lang="en-GB" sz="2000" dirty="0">
              <a:cs typeface="Calibri"/>
            </a:endParaRPr>
          </a:p>
          <a:p>
            <a:pPr marL="457200" indent="-457200">
              <a:buFont typeface="Arial"/>
              <a:buChar char="•"/>
            </a:pPr>
            <a:r>
              <a:rPr lang="en-GB" sz="2000" dirty="0"/>
              <a:t>Children should be collected at 3.15pm from outside their classroom. Please let your child’s teacher/ the office know if someone else will be picking them up.</a:t>
            </a:r>
          </a:p>
          <a:p>
            <a:pPr marL="457200" indent="-457200">
              <a:buFont typeface="Arial"/>
              <a:buChar char="•"/>
            </a:pPr>
            <a:endParaRPr lang="en-GB" sz="2000" dirty="0"/>
          </a:p>
          <a:p>
            <a:pPr marL="457200" indent="-457200">
              <a:buFont typeface="Arial"/>
              <a:buChar char="•"/>
            </a:pPr>
            <a:r>
              <a:rPr lang="en-GB" sz="2000" dirty="0"/>
              <a:t>On Thursday mornings the classes will be taught by other members of staff, including the PE coach – Coach Michael. </a:t>
            </a:r>
            <a:endParaRPr lang="en-GB" sz="2000" dirty="0">
              <a:cs typeface="Calibri"/>
            </a:endParaRPr>
          </a:p>
          <a:p>
            <a:endParaRPr lang="en-GB" sz="2000" dirty="0"/>
          </a:p>
          <a:p>
            <a:pPr marL="342900" indent="-342900">
              <a:buFont typeface="Arial" panose="020B0604020202020204" pitchFamily="34" charset="0"/>
              <a:buChar char="•"/>
            </a:pPr>
            <a:r>
              <a:rPr lang="en-GB" sz="2000" dirty="0"/>
              <a:t>On Wednesday mornings classes will be taught by other members of staff:</a:t>
            </a:r>
          </a:p>
          <a:p>
            <a:r>
              <a:rPr lang="en-GB" sz="2000" dirty="0">
                <a:solidFill>
                  <a:srgbClr val="FF0000"/>
                </a:solidFill>
                <a:cs typeface="Calibri"/>
              </a:rPr>
              <a:t>2N – Miss Murphy</a:t>
            </a:r>
          </a:p>
          <a:p>
            <a:r>
              <a:rPr lang="en-GB" sz="2000" dirty="0">
                <a:solidFill>
                  <a:srgbClr val="FF0000"/>
                </a:solidFill>
                <a:cs typeface="Calibri"/>
              </a:rPr>
              <a:t>2C &amp; 2T – Coach Michael &amp; Miss Fernandez (swimming teacher)</a:t>
            </a:r>
          </a:p>
        </p:txBody>
      </p:sp>
      <p:pic>
        <p:nvPicPr>
          <p:cNvPr id="2" name="Picture 1"/>
          <p:cNvPicPr>
            <a:picLocks noChangeAspect="1"/>
          </p:cNvPicPr>
          <p:nvPr/>
        </p:nvPicPr>
        <p:blipFill>
          <a:blip r:embed="rId3"/>
          <a:stretch>
            <a:fillRect/>
          </a:stretch>
        </p:blipFill>
        <p:spPr>
          <a:xfrm>
            <a:off x="6111719" y="147891"/>
            <a:ext cx="2884026" cy="1921564"/>
          </a:xfrm>
          <a:prstGeom prst="rect">
            <a:avLst/>
          </a:prstGeom>
        </p:spPr>
      </p:pic>
    </p:spTree>
    <p:extLst>
      <p:ext uri="{BB962C8B-B14F-4D97-AF65-F5344CB8AC3E}">
        <p14:creationId xmlns:p14="http://schemas.microsoft.com/office/powerpoint/2010/main" val="16831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830997"/>
          </a:xfrm>
          <a:prstGeom prst="rect">
            <a:avLst/>
          </a:prstGeom>
          <a:noFill/>
        </p:spPr>
        <p:txBody>
          <a:bodyPr wrap="square" lIns="91440" tIns="45720" rIns="91440" bIns="45720">
            <a:spAutoFit/>
          </a:bodyPr>
          <a:lstStyle/>
          <a:p>
            <a:r>
              <a:rPr lang="en-US" sz="48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Punctuality and attendance </a:t>
            </a:r>
          </a:p>
        </p:txBody>
      </p:sp>
      <p:sp>
        <p:nvSpPr>
          <p:cNvPr id="3" name="TextBox 2"/>
          <p:cNvSpPr txBox="1"/>
          <p:nvPr/>
        </p:nvSpPr>
        <p:spPr>
          <a:xfrm>
            <a:off x="179512" y="857101"/>
            <a:ext cx="8784976" cy="4862870"/>
          </a:xfrm>
          <a:prstGeom prst="rect">
            <a:avLst/>
          </a:prstGeom>
          <a:noFill/>
        </p:spPr>
        <p:txBody>
          <a:bodyPr wrap="square" lIns="91440" tIns="45720" rIns="91440" bIns="45720" rtlCol="0" anchor="t">
            <a:spAutoFit/>
          </a:bodyPr>
          <a:lstStyle/>
          <a:p>
            <a:pPr marL="342900" indent="-342900">
              <a:buFont typeface="Arial"/>
              <a:buChar char="•"/>
            </a:pPr>
            <a:r>
              <a:rPr lang="en-GB" sz="2400" dirty="0"/>
              <a:t>Coming to school every day is essential to your child’s progress, especially after so much time out of school over the last two years. It will also help your child transition well into Year 2 if they are consistently at school.</a:t>
            </a:r>
            <a:endParaRPr lang="en-GB" sz="2400" dirty="0">
              <a:cs typeface="Calibri"/>
            </a:endParaRPr>
          </a:p>
          <a:p>
            <a:pPr marL="342900" indent="-342900">
              <a:buFont typeface="Arial"/>
              <a:buChar char="•"/>
            </a:pPr>
            <a:r>
              <a:rPr lang="en-GB" sz="2400" dirty="0"/>
              <a:t>However, should your child be unwell, please phone the school in the morning and let the office know. </a:t>
            </a:r>
            <a:endParaRPr lang="en-GB" sz="2400" dirty="0">
              <a:cs typeface="Calibri"/>
            </a:endParaRPr>
          </a:p>
          <a:p>
            <a:pPr marL="342900" indent="-342900">
              <a:buFont typeface="Arial"/>
              <a:buChar char="•"/>
            </a:pPr>
            <a:r>
              <a:rPr lang="en-GB" sz="2400" dirty="0">
                <a:cs typeface="Calibri"/>
              </a:rPr>
              <a:t>If your child has a symptom of coronavirus – persistent cough, temperature, loss of taste or smell – you need to book a test and self-isolate until the results come back. Please let the school office know.</a:t>
            </a:r>
            <a:endParaRPr lang="en-GB" sz="2400" dirty="0"/>
          </a:p>
          <a:p>
            <a:pPr marL="342900" indent="-342900">
              <a:buFont typeface="Arial"/>
              <a:buChar char="•"/>
            </a:pPr>
            <a:r>
              <a:rPr lang="en-GB" sz="2400" dirty="0"/>
              <a:t>Remember - holidays should be taken in holiday time and if they are not, parents will be fined. </a:t>
            </a:r>
            <a:endParaRPr lang="en-GB" sz="2400" dirty="0">
              <a:cs typeface="Calibri"/>
            </a:endParaRPr>
          </a:p>
          <a:p>
            <a:endParaRPr lang="en-GB" sz="2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0" y="5309452"/>
            <a:ext cx="2850805" cy="141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08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508" y="6319812"/>
            <a:ext cx="1563947" cy="44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0143" y="16207"/>
            <a:ext cx="7772208" cy="1107996"/>
          </a:xfrm>
          <a:prstGeom prst="rect">
            <a:avLst/>
          </a:prstGeom>
          <a:noFill/>
        </p:spPr>
        <p:txBody>
          <a:bodyPr wrap="square" lIns="91440" tIns="45720" rIns="91440" bIns="45720">
            <a:spAutoFit/>
          </a:bodyPr>
          <a:lstStyle/>
          <a:p>
            <a:pPr algn="ctr"/>
            <a:r>
              <a:rPr lang="en-US" sz="6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Year 2 Timetable</a:t>
            </a:r>
            <a:endPar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242137" y="713335"/>
            <a:ext cx="8496944" cy="1785104"/>
          </a:xfrm>
          <a:prstGeom prst="rect">
            <a:avLst/>
          </a:prstGeom>
          <a:noFill/>
        </p:spPr>
        <p:txBody>
          <a:bodyPr wrap="square" lIns="91440" tIns="45720" rIns="91440" bIns="45720" rtlCol="0" anchor="t">
            <a:spAutoFit/>
          </a:bodyPr>
          <a:lstStyle/>
          <a:p>
            <a:endParaRPr lang="en-GB" sz="2200" u="sng" dirty="0">
              <a:cs typeface="Calibri"/>
            </a:endParaRPr>
          </a:p>
          <a:p>
            <a:pPr marL="800100" lvl="1" indent="-342900">
              <a:buFont typeface="Arial"/>
              <a:buChar char="•"/>
            </a:pPr>
            <a:r>
              <a:rPr lang="en-GB" sz="2200" dirty="0">
                <a:cs typeface="Calibri"/>
              </a:rPr>
              <a:t>Soft start from 8.40-9am. </a:t>
            </a:r>
          </a:p>
          <a:p>
            <a:pPr marL="800100" lvl="1" indent="-342900">
              <a:buFont typeface="Arial"/>
              <a:buChar char="•"/>
            </a:pPr>
            <a:r>
              <a:rPr lang="en-GB" sz="2200" dirty="0">
                <a:cs typeface="Calibri"/>
              </a:rPr>
              <a:t>Register taken at 9 am.</a:t>
            </a:r>
          </a:p>
          <a:p>
            <a:pPr marL="800100" lvl="1" indent="-342900">
              <a:buFont typeface="Arial"/>
              <a:buChar char="•"/>
            </a:pPr>
            <a:r>
              <a:rPr lang="en-GB" sz="2200" dirty="0"/>
              <a:t>Playtime is from 10.00-10.15am &amp; 2.00 – 2.15pm</a:t>
            </a:r>
            <a:endParaRPr lang="en-GB" sz="2200" dirty="0">
              <a:cs typeface="Calibri"/>
            </a:endParaRPr>
          </a:p>
          <a:p>
            <a:pPr marL="800100" lvl="1" indent="-342900">
              <a:buFont typeface="Arial"/>
              <a:buChar char="•"/>
            </a:pPr>
            <a:r>
              <a:rPr lang="en-GB" sz="2200" dirty="0"/>
              <a:t>Lunchtime is from 12.00 – 1.00pm</a:t>
            </a:r>
            <a:endParaRPr lang="en-GB" sz="2200" dirty="0">
              <a:cs typeface="Calibri"/>
            </a:endParaRPr>
          </a:p>
        </p:txBody>
      </p:sp>
      <p:sp>
        <p:nvSpPr>
          <p:cNvPr id="7" name="TextBox 6"/>
          <p:cNvSpPr txBox="1"/>
          <p:nvPr/>
        </p:nvSpPr>
        <p:spPr>
          <a:xfrm>
            <a:off x="6914629" y="2677492"/>
            <a:ext cx="2201995" cy="3170099"/>
          </a:xfrm>
          <a:prstGeom prst="rect">
            <a:avLst/>
          </a:prstGeom>
          <a:noFill/>
        </p:spPr>
        <p:txBody>
          <a:bodyPr wrap="square" lIns="91440" tIns="45720" rIns="91440" bIns="45720" rtlCol="0" anchor="t">
            <a:spAutoFit/>
          </a:bodyPr>
          <a:lstStyle/>
          <a:p>
            <a:r>
              <a:rPr lang="en-GB" sz="2000" u="sng" dirty="0"/>
              <a:t>Swimming</a:t>
            </a:r>
            <a:r>
              <a:rPr lang="en-GB" sz="2000" dirty="0"/>
              <a:t>:</a:t>
            </a:r>
          </a:p>
          <a:p>
            <a:r>
              <a:rPr lang="en-GB" sz="2000" dirty="0"/>
              <a:t>2T Wednesday</a:t>
            </a:r>
          </a:p>
          <a:p>
            <a:r>
              <a:rPr lang="en-GB" sz="2000" dirty="0"/>
              <a:t>2C Wednesday</a:t>
            </a:r>
          </a:p>
          <a:p>
            <a:r>
              <a:rPr lang="en-GB" sz="2000" dirty="0"/>
              <a:t>2N Thursday</a:t>
            </a:r>
            <a:endParaRPr lang="en-GB" sz="2000" dirty="0">
              <a:cs typeface="Calibri"/>
            </a:endParaRPr>
          </a:p>
          <a:p>
            <a:endParaRPr lang="en-GB" sz="2000" dirty="0"/>
          </a:p>
          <a:p>
            <a:r>
              <a:rPr lang="en-GB" sz="2000" u="sng" dirty="0"/>
              <a:t>PE</a:t>
            </a:r>
            <a:r>
              <a:rPr lang="en-GB" sz="2000" dirty="0"/>
              <a:t>:</a:t>
            </a:r>
          </a:p>
          <a:p>
            <a:r>
              <a:rPr lang="en-GB" sz="2000" dirty="0"/>
              <a:t>2T Wednesday (9am)</a:t>
            </a:r>
          </a:p>
          <a:p>
            <a:r>
              <a:rPr lang="en-GB" sz="2000" dirty="0"/>
              <a:t>2C Wednesday</a:t>
            </a:r>
          </a:p>
          <a:p>
            <a:r>
              <a:rPr lang="en-GB" sz="2000" dirty="0"/>
              <a:t>2N Monday</a:t>
            </a:r>
            <a:endParaRPr lang="en-GB" sz="2000" dirty="0">
              <a:cs typeface="Calibri"/>
            </a:endParaRPr>
          </a:p>
        </p:txBody>
      </p:sp>
      <p:sp>
        <p:nvSpPr>
          <p:cNvPr id="8" name="TextBox 7">
            <a:extLst>
              <a:ext uri="{FF2B5EF4-FFF2-40B4-BE49-F238E27FC236}">
                <a16:creationId xmlns:a16="http://schemas.microsoft.com/office/drawing/2014/main" id="{7C513F9F-C9BF-496A-80CC-198656418B72}"/>
              </a:ext>
            </a:extLst>
          </p:cNvPr>
          <p:cNvSpPr txBox="1"/>
          <p:nvPr/>
        </p:nvSpPr>
        <p:spPr>
          <a:xfrm>
            <a:off x="2243015" y="255563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cs typeface="Calibri"/>
              </a:rPr>
              <a:t>Example Year 2 timetable</a:t>
            </a:r>
          </a:p>
        </p:txBody>
      </p:sp>
      <p:pic>
        <p:nvPicPr>
          <p:cNvPr id="9" name="Picture 8"/>
          <p:cNvPicPr/>
          <p:nvPr/>
        </p:nvPicPr>
        <p:blipFill>
          <a:blip r:embed="rId3"/>
          <a:stretch>
            <a:fillRect/>
          </a:stretch>
        </p:blipFill>
        <p:spPr>
          <a:xfrm>
            <a:off x="107504" y="2950753"/>
            <a:ext cx="6696744" cy="3646599"/>
          </a:xfrm>
          <a:prstGeom prst="rect">
            <a:avLst/>
          </a:prstGeom>
        </p:spPr>
      </p:pic>
    </p:spTree>
    <p:extLst>
      <p:ext uri="{BB962C8B-B14F-4D97-AF65-F5344CB8AC3E}">
        <p14:creationId xmlns:p14="http://schemas.microsoft.com/office/powerpoint/2010/main" val="147918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972" y="6048375"/>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1107996"/>
          </a:xfrm>
          <a:prstGeom prst="rect">
            <a:avLst/>
          </a:prstGeom>
          <a:noFill/>
        </p:spPr>
        <p:txBody>
          <a:bodyPr wrap="square" lIns="91440" tIns="45720" rIns="91440" bIns="45720">
            <a:spAutoFit/>
          </a:bodyPr>
          <a:lstStyle/>
          <a:p>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Uniform </a:t>
            </a:r>
          </a:p>
        </p:txBody>
      </p:sp>
      <p:sp>
        <p:nvSpPr>
          <p:cNvPr id="3" name="TextBox 2"/>
          <p:cNvSpPr txBox="1"/>
          <p:nvPr/>
        </p:nvSpPr>
        <p:spPr>
          <a:xfrm>
            <a:off x="107504" y="1134100"/>
            <a:ext cx="9001000" cy="5078313"/>
          </a:xfrm>
          <a:prstGeom prst="rect">
            <a:avLst/>
          </a:prstGeom>
          <a:noFill/>
        </p:spPr>
        <p:txBody>
          <a:bodyPr wrap="square" lIns="91440" tIns="45720" rIns="91440" bIns="45720" rtlCol="0" anchor="t">
            <a:spAutoFit/>
          </a:bodyPr>
          <a:lstStyle/>
          <a:p>
            <a:pPr marL="457200" indent="-457200">
              <a:buFont typeface="Arial"/>
              <a:buChar char="•"/>
            </a:pPr>
            <a:r>
              <a:rPr lang="en-GB" sz="2400" dirty="0"/>
              <a:t>It is very important that your child has the </a:t>
            </a:r>
          </a:p>
          <a:p>
            <a:r>
              <a:rPr lang="en-GB" sz="2400" dirty="0"/>
              <a:t>      correct uniform and that all of it is labelled with</a:t>
            </a:r>
            <a:endParaRPr lang="en-GB" sz="2400" dirty="0">
              <a:cs typeface="Calibri"/>
            </a:endParaRPr>
          </a:p>
          <a:p>
            <a:r>
              <a:rPr lang="en-GB" sz="2400" dirty="0"/>
              <a:t>      name and class. </a:t>
            </a:r>
            <a:endParaRPr lang="en-GB" sz="2400" dirty="0">
              <a:cs typeface="Calibri"/>
            </a:endParaRPr>
          </a:p>
          <a:p>
            <a:pPr marL="457200" indent="-457200">
              <a:buFont typeface="Arial"/>
              <a:buChar char="•"/>
            </a:pPr>
            <a:r>
              <a:rPr lang="en-GB" sz="2400" dirty="0"/>
              <a:t>If your child’s class has PE as the first session of the day, the children may come dressed in their PE kits but will need to have their school uniform as well.</a:t>
            </a:r>
          </a:p>
          <a:p>
            <a:pPr marL="457200" indent="-457200">
              <a:buFont typeface="Arial"/>
              <a:buChar char="•"/>
            </a:pPr>
            <a:r>
              <a:rPr lang="en-GB" sz="2400" dirty="0"/>
              <a:t>Please practise the following:</a:t>
            </a:r>
          </a:p>
          <a:p>
            <a:pPr marL="457200" indent="-457200">
              <a:buFont typeface="Wingdings" panose="05000000000000000000" pitchFamily="2" charset="2"/>
              <a:buChar char="v"/>
            </a:pPr>
            <a:r>
              <a:rPr lang="en-GB" sz="2400" dirty="0"/>
              <a:t>changing in and out of uniform </a:t>
            </a:r>
          </a:p>
          <a:p>
            <a:pPr marL="457200" indent="-457200">
              <a:buFont typeface="Wingdings" panose="05000000000000000000" pitchFamily="2" charset="2"/>
              <a:buChar char="v"/>
            </a:pPr>
            <a:r>
              <a:rPr lang="en-GB" sz="2400" dirty="0"/>
              <a:t>turning jumpers, trousers and tights the right way round</a:t>
            </a:r>
          </a:p>
          <a:p>
            <a:pPr marL="457200" indent="-457200">
              <a:buFont typeface="Wingdings" panose="05000000000000000000" pitchFamily="2" charset="2"/>
              <a:buChar char="v"/>
            </a:pPr>
            <a:r>
              <a:rPr lang="en-GB" sz="2400" dirty="0">
                <a:cs typeface="Calibri"/>
              </a:rPr>
              <a:t>getting in and out of a dry and wet swimming kit</a:t>
            </a:r>
          </a:p>
          <a:p>
            <a:r>
              <a:rPr lang="en-GB" sz="2400" dirty="0">
                <a:cs typeface="Calibri"/>
              </a:rPr>
              <a:t>This will help your child be more independent. </a:t>
            </a:r>
          </a:p>
          <a:p>
            <a:r>
              <a:rPr lang="en-GB" sz="2000" dirty="0">
                <a:cs typeface="Calibri"/>
              </a:rPr>
              <a:t>Please note that no jewellery is allowed. If your child has pierced ears they may wear small studs. If jewellery is worn for religious reasons please see your child’s teacher to ensure it meets health and safety requirements. </a:t>
            </a:r>
          </a:p>
        </p:txBody>
      </p:sp>
      <p:pic>
        <p:nvPicPr>
          <p:cNvPr id="2050" name="Picture 2" descr="Image result for colindale primary school pe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104"/>
            <a:ext cx="2346928" cy="185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74802"/>
            <a:ext cx="8229600" cy="1143000"/>
          </a:xfrm>
        </p:spPr>
        <p:txBody>
          <a:bodyPr/>
          <a:lstStyle/>
          <a:p>
            <a:pPr algn="l"/>
            <a:r>
              <a:rPr lang="en-US" sz="6600" b="1" dirty="0">
                <a:ln w="12700">
                  <a:solidFill>
                    <a:srgbClr val="1F497D">
                      <a:satMod val="155000"/>
                    </a:srgbClr>
                  </a:solidFill>
                  <a:prstDash val="solid"/>
                </a:ln>
                <a:solidFill>
                  <a:srgbClr val="1F497D">
                    <a:lumMod val="60000"/>
                    <a:lumOff val="40000"/>
                  </a:srgbClr>
                </a:solidFill>
                <a:effectLst>
                  <a:outerShdw blurRad="41275" dist="20320" dir="1800000" algn="tl" rotWithShape="0">
                    <a:srgbClr val="000000">
                      <a:alpha val="40000"/>
                    </a:srgbClr>
                  </a:outerShdw>
                </a:effectLst>
                <a:ea typeface="+mn-ea"/>
                <a:cs typeface="+mn-cs"/>
              </a:rPr>
              <a:t>PE and swimming kits</a:t>
            </a:r>
            <a:endParaRPr lang="en-GB" dirty="0"/>
          </a:p>
        </p:txBody>
      </p:sp>
      <p:pic>
        <p:nvPicPr>
          <p:cNvPr id="5" name="Content Placeholder 3"/>
          <p:cNvPicPr/>
          <p:nvPr/>
        </p:nvPicPr>
        <p:blipFill rotWithShape="1">
          <a:blip r:embed="rId2"/>
          <a:srcRect l="5948" t="8353" b="14916"/>
          <a:stretch/>
        </p:blipFill>
        <p:spPr bwMode="auto">
          <a:xfrm>
            <a:off x="260738" y="1582891"/>
            <a:ext cx="3807206" cy="428859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17696" y="908720"/>
            <a:ext cx="4572000" cy="646331"/>
          </a:xfrm>
          <a:prstGeom prst="rect">
            <a:avLst/>
          </a:prstGeom>
        </p:spPr>
        <p:txBody>
          <a:bodyPr>
            <a:spAutoFit/>
          </a:bodyPr>
          <a:lstStyle/>
          <a:p>
            <a:r>
              <a:rPr lang="en-GB" dirty="0">
                <a:cs typeface="Calibri"/>
              </a:rPr>
              <a:t>PE kits should be sent in on Mondays and will be sent home on Fridays.</a:t>
            </a:r>
          </a:p>
        </p:txBody>
      </p:sp>
      <p:sp>
        <p:nvSpPr>
          <p:cNvPr id="7" name="Rectangle 6"/>
          <p:cNvSpPr/>
          <p:nvPr/>
        </p:nvSpPr>
        <p:spPr>
          <a:xfrm>
            <a:off x="204390" y="6309320"/>
            <a:ext cx="8784976" cy="461665"/>
          </a:xfrm>
          <a:prstGeom prst="rect">
            <a:avLst/>
          </a:prstGeom>
        </p:spPr>
        <p:txBody>
          <a:bodyPr wrap="square">
            <a:spAutoFit/>
          </a:bodyPr>
          <a:lstStyle/>
          <a:p>
            <a:r>
              <a:rPr lang="en-GB" sz="2400" b="1" dirty="0">
                <a:cs typeface="Calibri"/>
              </a:rPr>
              <a:t>Please ensure that both kits are provided in separate labelled bags.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741" y="980728"/>
            <a:ext cx="3584297" cy="44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39952" y="5468827"/>
            <a:ext cx="4845556" cy="923330"/>
          </a:xfrm>
          <a:prstGeom prst="rect">
            <a:avLst/>
          </a:prstGeom>
        </p:spPr>
        <p:txBody>
          <a:bodyPr wrap="square">
            <a:spAutoFit/>
          </a:bodyPr>
          <a:lstStyle/>
          <a:p>
            <a:r>
              <a:rPr lang="en-GB" dirty="0">
                <a:cs typeface="Calibri"/>
              </a:rPr>
              <a:t>Swimming kits should be sent in when your child is swimming. Please check the timetable outside the classroom. </a:t>
            </a:r>
          </a:p>
        </p:txBody>
      </p:sp>
      <p:pic>
        <p:nvPicPr>
          <p:cNvPr id="4" name="Picture 3">
            <a:extLst>
              <a:ext uri="{FF2B5EF4-FFF2-40B4-BE49-F238E27FC236}">
                <a16:creationId xmlns:a16="http://schemas.microsoft.com/office/drawing/2014/main" id="{EBD22BFF-8756-44AA-B0AC-306089D1C498}"/>
              </a:ext>
            </a:extLst>
          </p:cNvPr>
          <p:cNvPicPr>
            <a:picLocks noChangeAspect="1"/>
          </p:cNvPicPr>
          <p:nvPr/>
        </p:nvPicPr>
        <p:blipFill>
          <a:blip r:embed="rId4"/>
          <a:stretch>
            <a:fillRect/>
          </a:stretch>
        </p:blipFill>
        <p:spPr>
          <a:xfrm>
            <a:off x="7768611" y="2996952"/>
            <a:ext cx="850427" cy="682190"/>
          </a:xfrm>
          <a:prstGeom prst="rect">
            <a:avLst/>
          </a:prstGeom>
        </p:spPr>
      </p:pic>
    </p:spTree>
    <p:extLst>
      <p:ext uri="{BB962C8B-B14F-4D97-AF65-F5344CB8AC3E}">
        <p14:creationId xmlns:p14="http://schemas.microsoft.com/office/powerpoint/2010/main" val="112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028" y="6092682"/>
            <a:ext cx="2232248" cy="7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9008" y="-91742"/>
            <a:ext cx="7677640" cy="1107996"/>
          </a:xfrm>
          <a:prstGeom prst="rect">
            <a:avLst/>
          </a:prstGeom>
          <a:noFill/>
        </p:spPr>
        <p:txBody>
          <a:bodyPr wrap="square" lIns="91440" tIns="45720" rIns="91440" bIns="45720">
            <a:spAutoFit/>
          </a:bodyPr>
          <a:lstStyle/>
          <a:p>
            <a:pPr algn="ctr"/>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Home Learning </a:t>
            </a:r>
          </a:p>
        </p:txBody>
      </p:sp>
      <p:sp>
        <p:nvSpPr>
          <p:cNvPr id="3" name="TextBox 2"/>
          <p:cNvSpPr txBox="1"/>
          <p:nvPr/>
        </p:nvSpPr>
        <p:spPr>
          <a:xfrm>
            <a:off x="179512" y="892259"/>
            <a:ext cx="8784976" cy="1815882"/>
          </a:xfrm>
          <a:prstGeom prst="rect">
            <a:avLst/>
          </a:prstGeom>
          <a:noFill/>
        </p:spPr>
        <p:txBody>
          <a:bodyPr wrap="square" rtlCol="0">
            <a:spAutoFit/>
          </a:bodyPr>
          <a:lstStyle/>
          <a:p>
            <a:endParaRPr lang="en-GB" sz="2800" dirty="0"/>
          </a:p>
          <a:p>
            <a:endParaRPr lang="en-GB" sz="2800" dirty="0"/>
          </a:p>
          <a:p>
            <a:endParaRPr lang="en-GB" sz="2800" dirty="0"/>
          </a:p>
          <a:p>
            <a:endParaRPr lang="en-GB" sz="2800" dirty="0"/>
          </a:p>
        </p:txBody>
      </p:sp>
      <p:pic>
        <p:nvPicPr>
          <p:cNvPr id="1028" name="Picture 4" descr="Image result for child reading with an ad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4" y="4785336"/>
            <a:ext cx="1584176" cy="964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arning maths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9020" y="1016254"/>
            <a:ext cx="1957321" cy="1306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earning spellings son with d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01" y="3225617"/>
            <a:ext cx="1244100" cy="1299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90D36B-934D-4ACC-95BA-E524DE363999}"/>
              </a:ext>
            </a:extLst>
          </p:cNvPr>
          <p:cNvPicPr>
            <a:picLocks noChangeAspect="1"/>
          </p:cNvPicPr>
          <p:nvPr/>
        </p:nvPicPr>
        <p:blipFill>
          <a:blip r:embed="rId6"/>
          <a:stretch>
            <a:fillRect/>
          </a:stretch>
        </p:blipFill>
        <p:spPr>
          <a:xfrm>
            <a:off x="58739" y="1109044"/>
            <a:ext cx="3960440" cy="2028573"/>
          </a:xfrm>
          <a:prstGeom prst="rect">
            <a:avLst/>
          </a:prstGeom>
        </p:spPr>
      </p:pic>
      <p:pic>
        <p:nvPicPr>
          <p:cNvPr id="7" name="Picture 6">
            <a:extLst>
              <a:ext uri="{FF2B5EF4-FFF2-40B4-BE49-F238E27FC236}">
                <a16:creationId xmlns:a16="http://schemas.microsoft.com/office/drawing/2014/main" id="{FC3C32D0-AEA8-4C25-98B8-F92A4993295E}"/>
              </a:ext>
            </a:extLst>
          </p:cNvPr>
          <p:cNvPicPr>
            <a:picLocks noChangeAspect="1"/>
          </p:cNvPicPr>
          <p:nvPr/>
        </p:nvPicPr>
        <p:blipFill>
          <a:blip r:embed="rId7"/>
          <a:stretch>
            <a:fillRect/>
          </a:stretch>
        </p:blipFill>
        <p:spPr>
          <a:xfrm>
            <a:off x="1785006" y="3222207"/>
            <a:ext cx="3999412" cy="3319558"/>
          </a:xfrm>
          <a:prstGeom prst="rect">
            <a:avLst/>
          </a:prstGeom>
        </p:spPr>
      </p:pic>
      <p:sp>
        <p:nvSpPr>
          <p:cNvPr id="9" name="Arrow: Down 8">
            <a:extLst>
              <a:ext uri="{FF2B5EF4-FFF2-40B4-BE49-F238E27FC236}">
                <a16:creationId xmlns:a16="http://schemas.microsoft.com/office/drawing/2014/main" id="{A15F110F-D279-4F4E-A95C-7844FE3FC323}"/>
              </a:ext>
            </a:extLst>
          </p:cNvPr>
          <p:cNvSpPr/>
          <p:nvPr/>
        </p:nvSpPr>
        <p:spPr>
          <a:xfrm rot="19538263">
            <a:off x="2370818" y="2795710"/>
            <a:ext cx="556100" cy="86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E94832C0-3E63-4832-8B59-C161F7D560CF}"/>
              </a:ext>
            </a:extLst>
          </p:cNvPr>
          <p:cNvSpPr/>
          <p:nvPr/>
        </p:nvSpPr>
        <p:spPr>
          <a:xfrm rot="14088102">
            <a:off x="5703630" y="2599661"/>
            <a:ext cx="556100" cy="902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F99E04F-5ECA-4C74-BA7C-DE98A423EA67}"/>
              </a:ext>
            </a:extLst>
          </p:cNvPr>
          <p:cNvSpPr txBox="1"/>
          <p:nvPr/>
        </p:nvSpPr>
        <p:spPr>
          <a:xfrm>
            <a:off x="5804633" y="4149080"/>
            <a:ext cx="32155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You can click on the link below for direct access:</a:t>
            </a:r>
          </a:p>
          <a:p>
            <a:r>
              <a:rPr lang="en-GB" dirty="0">
                <a:hlinkClick r:id="rId8"/>
              </a:rPr>
              <a:t>https://www.colindale.barnet.sch.uk/year-2-home-learning-page/</a:t>
            </a:r>
            <a:endParaRPr lang="en-US" dirty="0">
              <a:cs typeface="Calibri"/>
            </a:endParaRPr>
          </a:p>
          <a:p>
            <a:endParaRPr lang="en-US" dirty="0">
              <a:cs typeface="Calibri"/>
            </a:endParaRPr>
          </a:p>
        </p:txBody>
      </p:sp>
      <p:sp>
        <p:nvSpPr>
          <p:cNvPr id="12" name="TextBox 11">
            <a:extLst>
              <a:ext uri="{FF2B5EF4-FFF2-40B4-BE49-F238E27FC236}">
                <a16:creationId xmlns:a16="http://schemas.microsoft.com/office/drawing/2014/main" id="{412C905A-324D-41F5-9A4F-E6395C348C68}"/>
              </a:ext>
            </a:extLst>
          </p:cNvPr>
          <p:cNvSpPr txBox="1"/>
          <p:nvPr/>
        </p:nvSpPr>
        <p:spPr>
          <a:xfrm>
            <a:off x="61368" y="736201"/>
            <a:ext cx="3325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Access through School website:</a:t>
            </a:r>
            <a:endParaRPr lang="en-US" dirty="0">
              <a:solidFill>
                <a:schemeClr val="bg1"/>
              </a:solidFill>
              <a:cs typeface="Calibri"/>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8398" y="1109044"/>
            <a:ext cx="2500664" cy="287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8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298" y="6046060"/>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2029" y="0"/>
            <a:ext cx="7772208" cy="1107996"/>
          </a:xfrm>
          <a:prstGeom prst="rect">
            <a:avLst/>
          </a:prstGeom>
          <a:noFill/>
        </p:spPr>
        <p:txBody>
          <a:bodyPr wrap="square" lIns="91440" tIns="45720" rIns="91440" bIns="45720" anchor="t">
            <a:spAutoFit/>
          </a:bodyPr>
          <a:lstStyle/>
          <a:p>
            <a:pPr algn="ctr">
              <a:defRPr/>
            </a:pPr>
            <a:r>
              <a:rPr lang="en-US" sz="6600" b="1" dirty="0">
                <a:ln w="12700">
                  <a:solidFill>
                    <a:srgbClr val="1F497D">
                      <a:satMod val="155000"/>
                    </a:srgbClr>
                  </a:solidFill>
                  <a:prstDash val="solid"/>
                </a:ln>
                <a:solidFill>
                  <a:srgbClr val="00B0F0"/>
                </a:solidFill>
                <a:effectLst>
                  <a:outerShdw blurRad="41275" dist="20320" dir="1800000" algn="tl" rotWithShape="0">
                    <a:srgbClr val="000000">
                      <a:alpha val="40000"/>
                    </a:srgbClr>
                  </a:outerShdw>
                </a:effectLst>
                <a:ea typeface="+mn-lt"/>
                <a:cs typeface="+mn-lt"/>
              </a:rPr>
              <a:t>Year 2 Topics</a:t>
            </a:r>
            <a:endParaRPr lang="en-US" sz="6600" dirty="0">
              <a:solidFill>
                <a:srgbClr val="00B0F0"/>
              </a:solidFill>
              <a:ea typeface="+mn-ea"/>
              <a:cs typeface="+mn-cs"/>
            </a:endParaRPr>
          </a:p>
        </p:txBody>
      </p:sp>
      <p:sp>
        <p:nvSpPr>
          <p:cNvPr id="3" name="TextBox 2"/>
          <p:cNvSpPr txBox="1"/>
          <p:nvPr/>
        </p:nvSpPr>
        <p:spPr>
          <a:xfrm>
            <a:off x="104965" y="733246"/>
            <a:ext cx="8934069" cy="5693866"/>
          </a:xfrm>
          <a:prstGeom prst="rect">
            <a:avLst/>
          </a:prstGeom>
          <a:noFill/>
        </p:spPr>
        <p:txBody>
          <a:bodyPr wrap="square" lIns="91440" tIns="45720" rIns="91440" bIns="45720" rtlCol="0" anchor="t">
            <a:spAutoFit/>
          </a:bodyPr>
          <a:lstStyle/>
          <a:p>
            <a:pPr>
              <a:defRPr/>
            </a:pPr>
            <a:r>
              <a:rPr kumimoji="0" lang="en-GB" sz="2800" b="1" i="0" u="sng" strike="noStrike" kern="1200" cap="none" spc="0" normalizeH="0" baseline="0" noProof="0" dirty="0">
                <a:ln>
                  <a:noFill/>
                </a:ln>
                <a:effectLst/>
                <a:uLnTx/>
                <a:uFillTx/>
                <a:latin typeface="Calibri"/>
                <a:ea typeface="+mn-ea"/>
                <a:cs typeface="+mn-cs"/>
              </a:rPr>
              <a:t>Autumn Term (</a:t>
            </a:r>
            <a:r>
              <a:rPr lang="en-GB" sz="2800" b="1" u="sng" dirty="0">
                <a:latin typeface="Calibri"/>
              </a:rPr>
              <a:t>see curriculum </a:t>
            </a:r>
            <a:r>
              <a:rPr kumimoji="0" lang="en-GB" sz="2800" b="1" i="0" u="sng" strike="noStrike" kern="1200" cap="none" spc="0" normalizeH="0" noProof="0" dirty="0">
                <a:ln>
                  <a:noFill/>
                </a:ln>
                <a:effectLst/>
                <a:uLnTx/>
                <a:uFillTx/>
                <a:latin typeface="Calibri"/>
                <a:ea typeface="+mn-ea"/>
                <a:cs typeface="+mn-cs"/>
              </a:rPr>
              <a:t>overviews)</a:t>
            </a:r>
            <a:r>
              <a:rPr kumimoji="0" lang="en-GB" sz="2800" b="0" i="0" u="none" strike="noStrike" kern="1200" cap="none" spc="0" normalizeH="0" baseline="0" noProof="0" dirty="0">
                <a:ln>
                  <a:noFill/>
                </a:ln>
                <a:effectLst/>
                <a:uLnTx/>
                <a:uFillTx/>
                <a:latin typeface="Calibri"/>
                <a:ea typeface="+mn-ea"/>
                <a:cs typeface="+mn-cs"/>
              </a:rPr>
              <a:t>:</a:t>
            </a:r>
            <a:r>
              <a:rPr lang="en-GB" sz="2800" dirty="0">
                <a:latin typeface="Calibri"/>
              </a:rPr>
              <a:t> </a:t>
            </a:r>
            <a:endParaRPr lang="en-GB" sz="2800" b="0" i="0" u="none" strike="noStrike" kern="1200" cap="none" spc="0" normalizeH="0" baseline="0" noProof="0" dirty="0">
              <a:ln>
                <a:noFill/>
              </a:ln>
              <a:effectLst/>
              <a:uLnTx/>
              <a:uFillTx/>
              <a:latin typeface="Calibri"/>
              <a:cs typeface="Calibri"/>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strike="noStrike" kern="1200" cap="none" spc="0" normalizeH="0" baseline="0" noProof="0" dirty="0">
                <a:ln>
                  <a:noFill/>
                </a:ln>
                <a:effectLst/>
                <a:uLnTx/>
                <a:uFillTx/>
                <a:latin typeface="Calibri"/>
                <a:ea typeface="+mn-ea"/>
                <a:cs typeface="+mn-cs"/>
              </a:rPr>
              <a:t>London</a:t>
            </a:r>
            <a:endParaRPr lang="en-GB" sz="2800" b="0" i="0" strike="noStrike" kern="1200" cap="none" spc="0" normalizeH="0" baseline="0" noProof="0" dirty="0">
              <a:ln>
                <a:noFill/>
              </a:ln>
              <a:effectLst/>
              <a:uLnTx/>
              <a:uFillTx/>
              <a:latin typeface="Calibri"/>
              <a:cs typeface="Calibri"/>
            </a:endParaRPr>
          </a:p>
          <a:p>
            <a:pPr marL="800100" lvl="1" indent="-342900">
              <a:buFont typeface="Wingdings" panose="05000000000000000000" pitchFamily="2" charset="2"/>
              <a:buChar char="Ø"/>
              <a:defRPr/>
            </a:pPr>
            <a:r>
              <a:rPr kumimoji="0" lang="en-GB" sz="2800" b="0" i="0" strike="noStrike" kern="1200" cap="none" spc="0" normalizeH="0" baseline="0" noProof="0" dirty="0">
                <a:ln>
                  <a:noFill/>
                </a:ln>
                <a:effectLst/>
                <a:uLnTx/>
                <a:uFillTx/>
                <a:latin typeface="Calibri"/>
                <a:ea typeface="+mn-ea"/>
                <a:cs typeface="+mn-cs"/>
              </a:rPr>
              <a:t>Famous</a:t>
            </a:r>
            <a:r>
              <a:rPr kumimoji="0" lang="en-GB" sz="2800" b="0" i="0" strike="noStrike" kern="1200" cap="none" spc="0" normalizeH="0" noProof="0" dirty="0">
                <a:ln>
                  <a:noFill/>
                </a:ln>
                <a:effectLst/>
                <a:uLnTx/>
                <a:uFillTx/>
                <a:latin typeface="Calibri"/>
                <a:ea typeface="+mn-ea"/>
                <a:cs typeface="+mn-cs"/>
              </a:rPr>
              <a:t> People (including Black History Month) </a:t>
            </a:r>
          </a:p>
          <a:p>
            <a:pPr marL="1588" lvl="1">
              <a:defRPr/>
            </a:pPr>
            <a:r>
              <a:rPr kumimoji="0" lang="en-GB" sz="2800" b="1" i="0" u="sng" strike="noStrike" kern="1200" cap="none" spc="0" normalizeH="0" baseline="0" noProof="0" dirty="0">
                <a:ln>
                  <a:noFill/>
                </a:ln>
                <a:solidFill>
                  <a:prstClr val="black"/>
                </a:solidFill>
                <a:effectLst/>
                <a:uLnTx/>
                <a:uFillTx/>
                <a:latin typeface="Calibri"/>
                <a:ea typeface="+mn-ea"/>
                <a:cs typeface="+mn-cs"/>
              </a:rPr>
              <a:t>Spring Term</a:t>
            </a:r>
            <a:r>
              <a:rPr kumimoji="0" lang="en-GB" sz="2800" b="0" i="0" u="none" strike="noStrike" kern="1200" cap="none" spc="0" normalizeH="0" baseline="0" noProof="0" dirty="0">
                <a:ln>
                  <a:noFill/>
                </a:ln>
                <a:solidFill>
                  <a:prstClr val="black"/>
                </a:solidFill>
                <a:effectLst/>
                <a:uLnTx/>
                <a:uFillTx/>
                <a:latin typeface="Calibri"/>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strike="noStrike" kern="1200" cap="none" spc="0" normalizeH="0" baseline="0" noProof="0" dirty="0">
                <a:ln>
                  <a:noFill/>
                </a:ln>
                <a:effectLst/>
                <a:uLnTx/>
                <a:uFillTx/>
                <a:latin typeface="Calibri"/>
                <a:ea typeface="+mn-ea"/>
                <a:cs typeface="+mn-cs"/>
              </a:rPr>
              <a:t>Tales around</a:t>
            </a:r>
            <a:r>
              <a:rPr kumimoji="0" lang="en-GB" sz="2800" b="0" i="0" strike="noStrike" kern="1200" cap="none" spc="0" normalizeH="0" noProof="0" dirty="0">
                <a:ln>
                  <a:noFill/>
                </a:ln>
                <a:effectLst/>
                <a:uLnTx/>
                <a:uFillTx/>
                <a:latin typeface="Calibri"/>
                <a:ea typeface="+mn-ea"/>
                <a:cs typeface="+mn-cs"/>
              </a:rPr>
              <a:t> the world</a:t>
            </a:r>
            <a:endParaRPr lang="en-GB" sz="2800" b="0" i="0" strike="noStrike" kern="1200" cap="none" spc="0" normalizeH="0" baseline="0" noProof="0" dirty="0">
              <a:ln>
                <a:noFill/>
              </a:ln>
              <a:effectLst/>
              <a:uLnTx/>
              <a:uFillTx/>
              <a:latin typeface="Calibri"/>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GB" sz="2800" b="1" i="0" u="sng" strike="noStrike" kern="1200" cap="none" spc="0" normalizeH="0" baseline="0" noProof="0" dirty="0">
                <a:ln>
                  <a:noFill/>
                </a:ln>
                <a:solidFill>
                  <a:prstClr val="black"/>
                </a:solidFill>
                <a:effectLst/>
                <a:uLnTx/>
                <a:uFillTx/>
                <a:latin typeface="Calibri"/>
                <a:ea typeface="+mn-ea"/>
                <a:cs typeface="+mn-cs"/>
              </a:rPr>
              <a:t>Summer Term:</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800" b="0" i="0" strike="noStrike" kern="1200" cap="none" spc="0" normalizeH="0" baseline="0" noProof="0" dirty="0">
                <a:ln>
                  <a:noFill/>
                </a:ln>
                <a:effectLst/>
                <a:uLnTx/>
                <a:uFillTx/>
                <a:latin typeface="Calibri"/>
                <a:ea typeface="+mn-ea"/>
                <a:cs typeface="+mn-cs"/>
              </a:rPr>
              <a:t>Natural World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800" dirty="0" err="1">
                <a:latin typeface="Calibri"/>
              </a:rPr>
              <a:t>Seasides</a:t>
            </a:r>
            <a:endParaRPr lang="en-GB" sz="2800" dirty="0">
              <a:latin typeface="Calibri"/>
            </a:endParaRPr>
          </a:p>
          <a:p>
            <a:pPr>
              <a:defRPr/>
            </a:pPr>
            <a:endParaRPr lang="en-GB" sz="2800" b="0" i="0" strike="noStrike" kern="1200" cap="none" spc="0" normalizeH="0" baseline="0" noProof="0" dirty="0">
              <a:ln>
                <a:noFill/>
              </a:ln>
              <a:effectLst/>
              <a:uLnTx/>
              <a:uFillTx/>
              <a:latin typeface="Calibri"/>
              <a:cs typeface="Calibri"/>
            </a:endParaRPr>
          </a:p>
          <a:p>
            <a:pPr>
              <a:defRPr/>
            </a:pPr>
            <a:r>
              <a:rPr lang="en-GB" sz="2800" u="sng" dirty="0">
                <a:latin typeface="Calibri"/>
                <a:cs typeface="Calibri"/>
              </a:rPr>
              <a:t>Trips</a:t>
            </a:r>
          </a:p>
          <a:p>
            <a:pPr>
              <a:defRPr/>
            </a:pPr>
            <a:r>
              <a:rPr lang="en-GB" sz="2800" b="0" i="0" strike="noStrike" kern="1200" cap="none" spc="0" normalizeH="0" baseline="0" noProof="0" dirty="0">
                <a:ln>
                  <a:noFill/>
                </a:ln>
                <a:effectLst/>
                <a:uLnTx/>
                <a:uFillTx/>
                <a:latin typeface="Calibri"/>
                <a:cs typeface="Calibri"/>
              </a:rPr>
              <a:t>London Eye &amp; River Boat Cruise – Autumn 1/2</a:t>
            </a:r>
          </a:p>
          <a:p>
            <a:pPr>
              <a:defRPr/>
            </a:pPr>
            <a:r>
              <a:rPr lang="en-GB" sz="2800" b="0" i="0" strike="noStrike" kern="1200" cap="none" spc="0" normalizeH="0" baseline="0" noProof="0" dirty="0">
                <a:ln>
                  <a:noFill/>
                </a:ln>
                <a:effectLst/>
                <a:uLnTx/>
                <a:uFillTx/>
                <a:latin typeface="Calibri"/>
                <a:cs typeface="Calibri"/>
              </a:rPr>
              <a:t>RAF Museum – Spring 1</a:t>
            </a:r>
          </a:p>
          <a:p>
            <a:pPr>
              <a:defRPr/>
            </a:pPr>
            <a:r>
              <a:rPr lang="en-GB" sz="2800" dirty="0">
                <a:latin typeface="Calibri"/>
                <a:cs typeface="Calibri"/>
              </a:rPr>
              <a:t>Clacton-On-Sea – Summer 2</a:t>
            </a:r>
            <a:endParaRPr lang="en-GB" sz="2800" b="0" i="0" strike="noStrike" kern="120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1161328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34F45A1D7D804D965D7B7A87B39DEB" ma:contentTypeVersion="11" ma:contentTypeDescription="Create a new document." ma:contentTypeScope="" ma:versionID="c14a5d98a0c80f32ca149af520b3d62d">
  <xsd:schema xmlns:xsd="http://www.w3.org/2001/XMLSchema" xmlns:xs="http://www.w3.org/2001/XMLSchema" xmlns:p="http://schemas.microsoft.com/office/2006/metadata/properties" xmlns:ns2="90d655c1-7182-42d9-9b0c-cb7e5cbd8259" xmlns:ns3="0a1862be-99a4-4e7b-8bf5-49c52fcfdace" targetNamespace="http://schemas.microsoft.com/office/2006/metadata/properties" ma:root="true" ma:fieldsID="12221f3ea916cb162f04b8c8f9311595" ns2:_="" ns3:_="">
    <xsd:import namespace="90d655c1-7182-42d9-9b0c-cb7e5cbd8259"/>
    <xsd:import namespace="0a1862be-99a4-4e7b-8bf5-49c52fcfda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655c1-7182-42d9-9b0c-cb7e5cbd8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1862be-99a4-4e7b-8bf5-49c52fcfda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5E336-E955-4892-A995-C651B7310E9E}">
  <ds:schemaRefs>
    <ds:schemaRef ds:uri="90d655c1-7182-42d9-9b0c-cb7e5cbd8259"/>
    <ds:schemaRef ds:uri="http://purl.org/dc/terms/"/>
    <ds:schemaRef ds:uri="http://schemas.openxmlformats.org/package/2006/metadata/core-properties"/>
    <ds:schemaRef ds:uri="0a1862be-99a4-4e7b-8bf5-49c52fcfdace"/>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869B85A-1033-4925-9169-DB5054684395}">
  <ds:schemaRefs>
    <ds:schemaRef ds:uri="http://schemas.microsoft.com/sharepoint/v3/contenttype/forms"/>
  </ds:schemaRefs>
</ds:datastoreItem>
</file>

<file path=customXml/itemProps3.xml><?xml version="1.0" encoding="utf-8"?>
<ds:datastoreItem xmlns:ds="http://schemas.openxmlformats.org/officeDocument/2006/customXml" ds:itemID="{B7A31D43-F750-4738-B26D-620D3557A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655c1-7182-42d9-9b0c-cb7e5cbd8259"/>
    <ds:schemaRef ds:uri="0a1862be-99a4-4e7b-8bf5-49c52fcfd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TotalTime>
  <Words>810</Words>
  <Application>Microsoft Office PowerPoint</Application>
  <PresentationFormat>On-screen Show (4:3)</PresentationFormat>
  <Paragraphs>98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 Staff Team</vt:lpstr>
      <vt:lpstr>PowerPoint Presentation</vt:lpstr>
      <vt:lpstr>PowerPoint Presentation</vt:lpstr>
      <vt:lpstr>PowerPoint Presentation</vt:lpstr>
      <vt:lpstr>PowerPoint Presentation</vt:lpstr>
      <vt:lpstr>PE and swimming kits</vt:lpstr>
      <vt:lpstr>PowerPoint Presentation</vt:lpstr>
      <vt:lpstr>PowerPoint Presentation</vt:lpstr>
      <vt:lpstr>Communicating with your child's teacher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Parmar</dc:creator>
  <cp:lastModifiedBy>Nisha Parmar</cp:lastModifiedBy>
  <cp:revision>498</cp:revision>
  <dcterms:created xsi:type="dcterms:W3CDTF">2017-08-18T13:28:59Z</dcterms:created>
  <dcterms:modified xsi:type="dcterms:W3CDTF">2021-09-10T16:37:00Z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0x0101000234F45A1D7D804D965D7B7A87B39DEB</vt:lpwstr>
  </property>
</Properties>
</file>