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0" r:id="rId5"/>
    <p:sldId id="257" r:id="rId6"/>
    <p:sldId id="270" r:id="rId7"/>
    <p:sldId id="259" r:id="rId8"/>
    <p:sldId id="264" r:id="rId9"/>
    <p:sldId id="268" r:id="rId10"/>
    <p:sldId id="269" r:id="rId11"/>
    <p:sldId id="261" r:id="rId12"/>
    <p:sldId id="263" r:id="rId13"/>
  </p:sldIdLst>
  <p:sldSz cx="9144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8F07-E4DA-45B5-8F88-0A4C0CD1207B}"/>
              </a:ext>
            </a:extLst>
          </p:cNvPr>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F3BD82BD-22A6-447B-82D8-D874655AA2F2}"/>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66FE38C8-CDBE-46A5-97FC-724F8341747F}"/>
              </a:ext>
            </a:extLst>
          </p:cNvPr>
          <p:cNvSpPr txBox="1">
            <a:spLocks noGrp="1"/>
          </p:cNvSpPr>
          <p:nvPr>
            <p:ph type="dt" sz="half" idx="7"/>
          </p:nvPr>
        </p:nvSpPr>
        <p:spPr/>
        <p:txBody>
          <a:bodyPr/>
          <a:lstStyle>
            <a:lvl1pPr>
              <a:defRPr/>
            </a:lvl1pPr>
          </a:lstStyle>
          <a:p>
            <a:pPr lvl="0"/>
            <a:fld id="{868FB44D-0FDF-4A45-A721-B2C48A0E5E7B}" type="datetime1">
              <a:rPr lang="en-GB"/>
              <a:pPr lvl="0"/>
              <a:t>21/09/2020</a:t>
            </a:fld>
            <a:endParaRPr lang="en-GB"/>
          </a:p>
        </p:txBody>
      </p:sp>
      <p:sp>
        <p:nvSpPr>
          <p:cNvPr id="5" name="Footer Placeholder 4">
            <a:extLst>
              <a:ext uri="{FF2B5EF4-FFF2-40B4-BE49-F238E27FC236}">
                <a16:creationId xmlns:a16="http://schemas.microsoft.com/office/drawing/2014/main" id="{2F206E03-D0FA-4E08-AD5E-39631825BFE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BC06036-069A-4216-8478-304EA72A0855}"/>
              </a:ext>
            </a:extLst>
          </p:cNvPr>
          <p:cNvSpPr txBox="1">
            <a:spLocks noGrp="1"/>
          </p:cNvSpPr>
          <p:nvPr>
            <p:ph type="sldNum" sz="quarter" idx="8"/>
          </p:nvPr>
        </p:nvSpPr>
        <p:spPr/>
        <p:txBody>
          <a:bodyPr/>
          <a:lstStyle>
            <a:lvl1pPr>
              <a:defRPr/>
            </a:lvl1pPr>
          </a:lstStyle>
          <a:p>
            <a:pPr lvl="0"/>
            <a:fld id="{651966FE-4A03-425D-824B-D33AEAC34D07}" type="slidenum">
              <a:t>‹#›</a:t>
            </a:fld>
            <a:endParaRPr lang="en-GB"/>
          </a:p>
        </p:txBody>
      </p:sp>
    </p:spTree>
    <p:extLst>
      <p:ext uri="{BB962C8B-B14F-4D97-AF65-F5344CB8AC3E}">
        <p14:creationId xmlns:p14="http://schemas.microsoft.com/office/powerpoint/2010/main" val="263074857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6B6D5-F557-40A1-A45D-A02322E7D67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F931428-6718-4074-8EFE-0DE96F5D09A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7FB7E-24B8-43A1-B6C1-2AD06BBF3022}"/>
              </a:ext>
            </a:extLst>
          </p:cNvPr>
          <p:cNvSpPr txBox="1">
            <a:spLocks noGrp="1"/>
          </p:cNvSpPr>
          <p:nvPr>
            <p:ph type="dt" sz="half" idx="7"/>
          </p:nvPr>
        </p:nvSpPr>
        <p:spPr/>
        <p:txBody>
          <a:bodyPr/>
          <a:lstStyle>
            <a:lvl1pPr>
              <a:defRPr/>
            </a:lvl1pPr>
          </a:lstStyle>
          <a:p>
            <a:pPr lvl="0"/>
            <a:fld id="{3B2F1502-F86E-4654-A325-5847CB0D8F64}" type="datetime1">
              <a:rPr lang="en-GB"/>
              <a:pPr lvl="0"/>
              <a:t>21/09/2020</a:t>
            </a:fld>
            <a:endParaRPr lang="en-GB"/>
          </a:p>
        </p:txBody>
      </p:sp>
      <p:sp>
        <p:nvSpPr>
          <p:cNvPr id="5" name="Footer Placeholder 4">
            <a:extLst>
              <a:ext uri="{FF2B5EF4-FFF2-40B4-BE49-F238E27FC236}">
                <a16:creationId xmlns:a16="http://schemas.microsoft.com/office/drawing/2014/main" id="{8491C25A-FD28-473A-90A4-9CC53F3AB03E}"/>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4891561-D3EB-43C6-A391-4599D1C36B6B}"/>
              </a:ext>
            </a:extLst>
          </p:cNvPr>
          <p:cNvSpPr txBox="1">
            <a:spLocks noGrp="1"/>
          </p:cNvSpPr>
          <p:nvPr>
            <p:ph type="sldNum" sz="quarter" idx="8"/>
          </p:nvPr>
        </p:nvSpPr>
        <p:spPr/>
        <p:txBody>
          <a:bodyPr/>
          <a:lstStyle>
            <a:lvl1pPr>
              <a:defRPr/>
            </a:lvl1pPr>
          </a:lstStyle>
          <a:p>
            <a:pPr lvl="0"/>
            <a:fld id="{BC411AA5-13AB-4510-B5A6-A35530A752E8}" type="slidenum">
              <a:t>‹#›</a:t>
            </a:fld>
            <a:endParaRPr lang="en-GB"/>
          </a:p>
        </p:txBody>
      </p:sp>
    </p:spTree>
    <p:extLst>
      <p:ext uri="{BB962C8B-B14F-4D97-AF65-F5344CB8AC3E}">
        <p14:creationId xmlns:p14="http://schemas.microsoft.com/office/powerpoint/2010/main" val="270496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144AF-298A-4B38-AB5D-936F70042BEB}"/>
              </a:ext>
            </a:extLst>
          </p:cNvPr>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124F4B61-5120-4B69-927E-05272FF0AEFC}"/>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07DE56-1A27-436C-A668-BB2FBE774043}"/>
              </a:ext>
            </a:extLst>
          </p:cNvPr>
          <p:cNvSpPr txBox="1">
            <a:spLocks noGrp="1"/>
          </p:cNvSpPr>
          <p:nvPr>
            <p:ph type="dt" sz="half" idx="7"/>
          </p:nvPr>
        </p:nvSpPr>
        <p:spPr/>
        <p:txBody>
          <a:bodyPr/>
          <a:lstStyle>
            <a:lvl1pPr>
              <a:defRPr/>
            </a:lvl1pPr>
          </a:lstStyle>
          <a:p>
            <a:pPr lvl="0"/>
            <a:fld id="{675F99BF-3FCF-4002-838F-C1A32726016B}" type="datetime1">
              <a:rPr lang="en-GB"/>
              <a:pPr lvl="0"/>
              <a:t>21/09/2020</a:t>
            </a:fld>
            <a:endParaRPr lang="en-GB"/>
          </a:p>
        </p:txBody>
      </p:sp>
      <p:sp>
        <p:nvSpPr>
          <p:cNvPr id="5" name="Footer Placeholder 4">
            <a:extLst>
              <a:ext uri="{FF2B5EF4-FFF2-40B4-BE49-F238E27FC236}">
                <a16:creationId xmlns:a16="http://schemas.microsoft.com/office/drawing/2014/main" id="{70C628E2-F28E-494D-A3D6-3B04C8B4C9E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79C94EA-439D-4B29-B623-0378C058BA95}"/>
              </a:ext>
            </a:extLst>
          </p:cNvPr>
          <p:cNvSpPr txBox="1">
            <a:spLocks noGrp="1"/>
          </p:cNvSpPr>
          <p:nvPr>
            <p:ph type="sldNum" sz="quarter" idx="8"/>
          </p:nvPr>
        </p:nvSpPr>
        <p:spPr/>
        <p:txBody>
          <a:bodyPr/>
          <a:lstStyle>
            <a:lvl1pPr>
              <a:defRPr/>
            </a:lvl1pPr>
          </a:lstStyle>
          <a:p>
            <a:pPr lvl="0"/>
            <a:fld id="{399C4458-041E-4F33-B6B3-E824F6E615EC}" type="slidenum">
              <a:t>‹#›</a:t>
            </a:fld>
            <a:endParaRPr lang="en-GB"/>
          </a:p>
        </p:txBody>
      </p:sp>
    </p:spTree>
    <p:extLst>
      <p:ext uri="{BB962C8B-B14F-4D97-AF65-F5344CB8AC3E}">
        <p14:creationId xmlns:p14="http://schemas.microsoft.com/office/powerpoint/2010/main" val="18247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166F6-3B73-42E4-B6EA-E82F55DD140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358CDB2-3CF0-4285-8B57-F5BE9189E7C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91231-7D68-4F0D-ACE3-34577B7F317E}"/>
              </a:ext>
            </a:extLst>
          </p:cNvPr>
          <p:cNvSpPr txBox="1">
            <a:spLocks noGrp="1"/>
          </p:cNvSpPr>
          <p:nvPr>
            <p:ph type="dt" sz="half" idx="7"/>
          </p:nvPr>
        </p:nvSpPr>
        <p:spPr/>
        <p:txBody>
          <a:bodyPr/>
          <a:lstStyle>
            <a:lvl1pPr>
              <a:defRPr/>
            </a:lvl1pPr>
          </a:lstStyle>
          <a:p>
            <a:pPr lvl="0"/>
            <a:fld id="{04A833A0-1661-4411-9F3E-77BF87928AF5}" type="datetime1">
              <a:rPr lang="en-GB"/>
              <a:pPr lvl="0"/>
              <a:t>21/09/2020</a:t>
            </a:fld>
            <a:endParaRPr lang="en-GB"/>
          </a:p>
        </p:txBody>
      </p:sp>
      <p:sp>
        <p:nvSpPr>
          <p:cNvPr id="5" name="Footer Placeholder 4">
            <a:extLst>
              <a:ext uri="{FF2B5EF4-FFF2-40B4-BE49-F238E27FC236}">
                <a16:creationId xmlns:a16="http://schemas.microsoft.com/office/drawing/2014/main" id="{E6C56333-F24D-46C2-92F8-18F388ED404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5779888-DA58-404D-A499-CF723575FA6F}"/>
              </a:ext>
            </a:extLst>
          </p:cNvPr>
          <p:cNvSpPr txBox="1">
            <a:spLocks noGrp="1"/>
          </p:cNvSpPr>
          <p:nvPr>
            <p:ph type="sldNum" sz="quarter" idx="8"/>
          </p:nvPr>
        </p:nvSpPr>
        <p:spPr/>
        <p:txBody>
          <a:bodyPr/>
          <a:lstStyle>
            <a:lvl1pPr>
              <a:defRPr/>
            </a:lvl1pPr>
          </a:lstStyle>
          <a:p>
            <a:pPr lvl="0"/>
            <a:fld id="{1827E1AB-82C9-4B76-85F4-F8AFEDDDC72A}" type="slidenum">
              <a:t>‹#›</a:t>
            </a:fld>
            <a:endParaRPr lang="en-GB"/>
          </a:p>
        </p:txBody>
      </p:sp>
    </p:spTree>
    <p:extLst>
      <p:ext uri="{BB962C8B-B14F-4D97-AF65-F5344CB8AC3E}">
        <p14:creationId xmlns:p14="http://schemas.microsoft.com/office/powerpoint/2010/main" val="17331383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97BD-2385-4045-9B23-E33F03C4AD4D}"/>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1CB7BDA-6CBB-4C4F-B15B-7C40996663E7}"/>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D54D899-1311-4ABC-9DE6-1F1233493F7D}"/>
              </a:ext>
            </a:extLst>
          </p:cNvPr>
          <p:cNvSpPr txBox="1">
            <a:spLocks noGrp="1"/>
          </p:cNvSpPr>
          <p:nvPr>
            <p:ph type="dt" sz="half" idx="7"/>
          </p:nvPr>
        </p:nvSpPr>
        <p:spPr/>
        <p:txBody>
          <a:bodyPr/>
          <a:lstStyle>
            <a:lvl1pPr>
              <a:defRPr/>
            </a:lvl1pPr>
          </a:lstStyle>
          <a:p>
            <a:pPr lvl="0"/>
            <a:fld id="{B28C5641-3F82-47ED-BEB6-9981F7461012}" type="datetime1">
              <a:rPr lang="en-GB"/>
              <a:pPr lvl="0"/>
              <a:t>21/09/2020</a:t>
            </a:fld>
            <a:endParaRPr lang="en-GB"/>
          </a:p>
        </p:txBody>
      </p:sp>
      <p:sp>
        <p:nvSpPr>
          <p:cNvPr id="5" name="Footer Placeholder 4">
            <a:extLst>
              <a:ext uri="{FF2B5EF4-FFF2-40B4-BE49-F238E27FC236}">
                <a16:creationId xmlns:a16="http://schemas.microsoft.com/office/drawing/2014/main" id="{819C234F-1335-45AF-899C-D9D07787F1B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DDA4781-0C0E-409C-A5E1-DDE3EB51D504}"/>
              </a:ext>
            </a:extLst>
          </p:cNvPr>
          <p:cNvSpPr txBox="1">
            <a:spLocks noGrp="1"/>
          </p:cNvSpPr>
          <p:nvPr>
            <p:ph type="sldNum" sz="quarter" idx="8"/>
          </p:nvPr>
        </p:nvSpPr>
        <p:spPr/>
        <p:txBody>
          <a:bodyPr/>
          <a:lstStyle>
            <a:lvl1pPr>
              <a:defRPr/>
            </a:lvl1pPr>
          </a:lstStyle>
          <a:p>
            <a:pPr lvl="0"/>
            <a:fld id="{DCEC2243-4412-4FB7-87B7-760E58A847AF}" type="slidenum">
              <a:t>‹#›</a:t>
            </a:fld>
            <a:endParaRPr lang="en-GB"/>
          </a:p>
        </p:txBody>
      </p:sp>
    </p:spTree>
    <p:extLst>
      <p:ext uri="{BB962C8B-B14F-4D97-AF65-F5344CB8AC3E}">
        <p14:creationId xmlns:p14="http://schemas.microsoft.com/office/powerpoint/2010/main" val="381067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C534-646A-4D67-B32B-242B57A4C23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BF2070CB-D930-468C-B5B2-B5E9B37E2297}"/>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7BE725-952B-413D-8CFA-24D2C971AE41}"/>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67478A-B096-4221-9A2C-4807BA0F3314}"/>
              </a:ext>
            </a:extLst>
          </p:cNvPr>
          <p:cNvSpPr txBox="1">
            <a:spLocks noGrp="1"/>
          </p:cNvSpPr>
          <p:nvPr>
            <p:ph type="dt" sz="half" idx="7"/>
          </p:nvPr>
        </p:nvSpPr>
        <p:spPr/>
        <p:txBody>
          <a:bodyPr/>
          <a:lstStyle>
            <a:lvl1pPr>
              <a:defRPr/>
            </a:lvl1pPr>
          </a:lstStyle>
          <a:p>
            <a:pPr lvl="0"/>
            <a:fld id="{EA419DFF-A90F-45C9-8675-B483BF6A3553}" type="datetime1">
              <a:rPr lang="en-GB"/>
              <a:pPr lvl="0"/>
              <a:t>21/09/2020</a:t>
            </a:fld>
            <a:endParaRPr lang="en-GB"/>
          </a:p>
        </p:txBody>
      </p:sp>
      <p:sp>
        <p:nvSpPr>
          <p:cNvPr id="6" name="Footer Placeholder 5">
            <a:extLst>
              <a:ext uri="{FF2B5EF4-FFF2-40B4-BE49-F238E27FC236}">
                <a16:creationId xmlns:a16="http://schemas.microsoft.com/office/drawing/2014/main" id="{52CD1EC7-8377-42E0-921D-2F4DA998571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90A4787-3986-487C-A081-18011F5FAAD7}"/>
              </a:ext>
            </a:extLst>
          </p:cNvPr>
          <p:cNvSpPr txBox="1">
            <a:spLocks noGrp="1"/>
          </p:cNvSpPr>
          <p:nvPr>
            <p:ph type="sldNum" sz="quarter" idx="8"/>
          </p:nvPr>
        </p:nvSpPr>
        <p:spPr/>
        <p:txBody>
          <a:bodyPr/>
          <a:lstStyle>
            <a:lvl1pPr>
              <a:defRPr/>
            </a:lvl1pPr>
          </a:lstStyle>
          <a:p>
            <a:pPr lvl="0"/>
            <a:fld id="{85D380BB-C7D3-4D7D-A68E-AB917A69B31B}" type="slidenum">
              <a:t>‹#›</a:t>
            </a:fld>
            <a:endParaRPr lang="en-GB"/>
          </a:p>
        </p:txBody>
      </p:sp>
    </p:spTree>
    <p:extLst>
      <p:ext uri="{BB962C8B-B14F-4D97-AF65-F5344CB8AC3E}">
        <p14:creationId xmlns:p14="http://schemas.microsoft.com/office/powerpoint/2010/main" val="74904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2A45-C592-4922-9D10-F58A1C6040D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D599459-6201-4C5A-A652-1384CB532D81}"/>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F765F25B-43B5-4A99-9A01-359C80528B8B}"/>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8234EC-6227-4910-A1B3-D08F9032816E}"/>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922C7C24-C0EA-4B16-AA48-0E678229C89C}"/>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A426D4-209A-4CE5-8F9C-A44555ADE228}"/>
              </a:ext>
            </a:extLst>
          </p:cNvPr>
          <p:cNvSpPr txBox="1">
            <a:spLocks noGrp="1"/>
          </p:cNvSpPr>
          <p:nvPr>
            <p:ph type="dt" sz="half" idx="7"/>
          </p:nvPr>
        </p:nvSpPr>
        <p:spPr/>
        <p:txBody>
          <a:bodyPr/>
          <a:lstStyle>
            <a:lvl1pPr>
              <a:defRPr/>
            </a:lvl1pPr>
          </a:lstStyle>
          <a:p>
            <a:pPr lvl="0"/>
            <a:fld id="{5EE26035-8613-43C3-8A9F-BC0B1EF25133}" type="datetime1">
              <a:rPr lang="en-GB"/>
              <a:pPr lvl="0"/>
              <a:t>21/09/2020</a:t>
            </a:fld>
            <a:endParaRPr lang="en-GB"/>
          </a:p>
        </p:txBody>
      </p:sp>
      <p:sp>
        <p:nvSpPr>
          <p:cNvPr id="8" name="Footer Placeholder 7">
            <a:extLst>
              <a:ext uri="{FF2B5EF4-FFF2-40B4-BE49-F238E27FC236}">
                <a16:creationId xmlns:a16="http://schemas.microsoft.com/office/drawing/2014/main" id="{6CDEAD31-79BC-45C1-8951-ED624A0662D0}"/>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91448674-F676-4EE6-B26C-18EB1C0EED6E}"/>
              </a:ext>
            </a:extLst>
          </p:cNvPr>
          <p:cNvSpPr txBox="1">
            <a:spLocks noGrp="1"/>
          </p:cNvSpPr>
          <p:nvPr>
            <p:ph type="sldNum" sz="quarter" idx="8"/>
          </p:nvPr>
        </p:nvSpPr>
        <p:spPr/>
        <p:txBody>
          <a:bodyPr/>
          <a:lstStyle>
            <a:lvl1pPr>
              <a:defRPr/>
            </a:lvl1pPr>
          </a:lstStyle>
          <a:p>
            <a:pPr lvl="0"/>
            <a:fld id="{06E4B660-85A6-43A5-AE71-751B1857AB3C}" type="slidenum">
              <a:t>‹#›</a:t>
            </a:fld>
            <a:endParaRPr lang="en-GB"/>
          </a:p>
        </p:txBody>
      </p:sp>
    </p:spTree>
    <p:extLst>
      <p:ext uri="{BB962C8B-B14F-4D97-AF65-F5344CB8AC3E}">
        <p14:creationId xmlns:p14="http://schemas.microsoft.com/office/powerpoint/2010/main" val="78815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165A-C470-4875-A1CD-3453515A049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450F2EA7-B990-421F-BE60-47460D46DA86}"/>
              </a:ext>
            </a:extLst>
          </p:cNvPr>
          <p:cNvSpPr txBox="1">
            <a:spLocks noGrp="1"/>
          </p:cNvSpPr>
          <p:nvPr>
            <p:ph type="dt" sz="half" idx="7"/>
          </p:nvPr>
        </p:nvSpPr>
        <p:spPr/>
        <p:txBody>
          <a:bodyPr/>
          <a:lstStyle>
            <a:lvl1pPr>
              <a:defRPr/>
            </a:lvl1pPr>
          </a:lstStyle>
          <a:p>
            <a:pPr lvl="0"/>
            <a:fld id="{572845F6-0A73-445F-AB08-59963759F87E}" type="datetime1">
              <a:rPr lang="en-GB"/>
              <a:pPr lvl="0"/>
              <a:t>21/09/2020</a:t>
            </a:fld>
            <a:endParaRPr lang="en-GB"/>
          </a:p>
        </p:txBody>
      </p:sp>
      <p:sp>
        <p:nvSpPr>
          <p:cNvPr id="4" name="Footer Placeholder 3">
            <a:extLst>
              <a:ext uri="{FF2B5EF4-FFF2-40B4-BE49-F238E27FC236}">
                <a16:creationId xmlns:a16="http://schemas.microsoft.com/office/drawing/2014/main" id="{20EDC0F6-D23E-4513-A074-8592D9FB3C3E}"/>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38666E0-78DA-41DB-A6C6-F794E54CDC73}"/>
              </a:ext>
            </a:extLst>
          </p:cNvPr>
          <p:cNvSpPr txBox="1">
            <a:spLocks noGrp="1"/>
          </p:cNvSpPr>
          <p:nvPr>
            <p:ph type="sldNum" sz="quarter" idx="8"/>
          </p:nvPr>
        </p:nvSpPr>
        <p:spPr/>
        <p:txBody>
          <a:bodyPr/>
          <a:lstStyle>
            <a:lvl1pPr>
              <a:defRPr/>
            </a:lvl1pPr>
          </a:lstStyle>
          <a:p>
            <a:pPr lvl="0"/>
            <a:fld id="{BB889433-3873-4353-9507-AECA0E12B194}" type="slidenum">
              <a:t>‹#›</a:t>
            </a:fld>
            <a:endParaRPr lang="en-GB"/>
          </a:p>
        </p:txBody>
      </p:sp>
    </p:spTree>
    <p:extLst>
      <p:ext uri="{BB962C8B-B14F-4D97-AF65-F5344CB8AC3E}">
        <p14:creationId xmlns:p14="http://schemas.microsoft.com/office/powerpoint/2010/main" val="269578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3EE33-DD46-4C72-936C-8E12C81D1693}"/>
              </a:ext>
            </a:extLst>
          </p:cNvPr>
          <p:cNvSpPr txBox="1">
            <a:spLocks noGrp="1"/>
          </p:cNvSpPr>
          <p:nvPr>
            <p:ph type="dt" sz="half" idx="7"/>
          </p:nvPr>
        </p:nvSpPr>
        <p:spPr/>
        <p:txBody>
          <a:bodyPr/>
          <a:lstStyle>
            <a:lvl1pPr>
              <a:defRPr/>
            </a:lvl1pPr>
          </a:lstStyle>
          <a:p>
            <a:pPr lvl="0"/>
            <a:fld id="{F488C5AE-BDB1-4122-B87D-3EE7B3FF76A9}" type="datetime1">
              <a:rPr lang="en-GB"/>
              <a:pPr lvl="0"/>
              <a:t>21/09/2020</a:t>
            </a:fld>
            <a:endParaRPr lang="en-GB"/>
          </a:p>
        </p:txBody>
      </p:sp>
      <p:sp>
        <p:nvSpPr>
          <p:cNvPr id="3" name="Footer Placeholder 2">
            <a:extLst>
              <a:ext uri="{FF2B5EF4-FFF2-40B4-BE49-F238E27FC236}">
                <a16:creationId xmlns:a16="http://schemas.microsoft.com/office/drawing/2014/main" id="{129509D3-C3EF-4063-8393-C53E3B1958A5}"/>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A2730F71-DC1C-4E00-BD47-54B92BFAB9A1}"/>
              </a:ext>
            </a:extLst>
          </p:cNvPr>
          <p:cNvSpPr txBox="1">
            <a:spLocks noGrp="1"/>
          </p:cNvSpPr>
          <p:nvPr>
            <p:ph type="sldNum" sz="quarter" idx="8"/>
          </p:nvPr>
        </p:nvSpPr>
        <p:spPr/>
        <p:txBody>
          <a:bodyPr/>
          <a:lstStyle>
            <a:lvl1pPr>
              <a:defRPr/>
            </a:lvl1pPr>
          </a:lstStyle>
          <a:p>
            <a:pPr lvl="0"/>
            <a:fld id="{69AF8758-AA88-45C6-B46B-C7392F74C919}" type="slidenum">
              <a:t>‹#›</a:t>
            </a:fld>
            <a:endParaRPr lang="en-GB"/>
          </a:p>
        </p:txBody>
      </p:sp>
    </p:spTree>
    <p:extLst>
      <p:ext uri="{BB962C8B-B14F-4D97-AF65-F5344CB8AC3E}">
        <p14:creationId xmlns:p14="http://schemas.microsoft.com/office/powerpoint/2010/main" val="2785116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DB2E-DFD4-478F-B50C-AB79FF5260FA}"/>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77B647D-171A-42BF-A9CA-987F77458B8F}"/>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E21F4E-DAB0-4183-960D-4BDC95E5EBEE}"/>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B50C9720-047F-45BD-BF66-B822D2D80E8A}"/>
              </a:ext>
            </a:extLst>
          </p:cNvPr>
          <p:cNvSpPr txBox="1">
            <a:spLocks noGrp="1"/>
          </p:cNvSpPr>
          <p:nvPr>
            <p:ph type="dt" sz="half" idx="7"/>
          </p:nvPr>
        </p:nvSpPr>
        <p:spPr/>
        <p:txBody>
          <a:bodyPr/>
          <a:lstStyle>
            <a:lvl1pPr>
              <a:defRPr/>
            </a:lvl1pPr>
          </a:lstStyle>
          <a:p>
            <a:pPr lvl="0"/>
            <a:fld id="{182DB8C7-F757-45DD-BF4A-1C8EDDF91915}" type="datetime1">
              <a:rPr lang="en-GB"/>
              <a:pPr lvl="0"/>
              <a:t>21/09/2020</a:t>
            </a:fld>
            <a:endParaRPr lang="en-GB"/>
          </a:p>
        </p:txBody>
      </p:sp>
      <p:sp>
        <p:nvSpPr>
          <p:cNvPr id="6" name="Footer Placeholder 5">
            <a:extLst>
              <a:ext uri="{FF2B5EF4-FFF2-40B4-BE49-F238E27FC236}">
                <a16:creationId xmlns:a16="http://schemas.microsoft.com/office/drawing/2014/main" id="{B46291B9-28C7-4BC4-B2A1-172790F011D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A670B7B-B7ED-46A6-94CE-1432BFB4DD5F}"/>
              </a:ext>
            </a:extLst>
          </p:cNvPr>
          <p:cNvSpPr txBox="1">
            <a:spLocks noGrp="1"/>
          </p:cNvSpPr>
          <p:nvPr>
            <p:ph type="sldNum" sz="quarter" idx="8"/>
          </p:nvPr>
        </p:nvSpPr>
        <p:spPr/>
        <p:txBody>
          <a:bodyPr/>
          <a:lstStyle>
            <a:lvl1pPr>
              <a:defRPr/>
            </a:lvl1pPr>
          </a:lstStyle>
          <a:p>
            <a:pPr lvl="0"/>
            <a:fld id="{CD85E16B-25DC-4A0F-877D-109C743AA2DC}" type="slidenum">
              <a:t>‹#›</a:t>
            </a:fld>
            <a:endParaRPr lang="en-GB"/>
          </a:p>
        </p:txBody>
      </p:sp>
    </p:spTree>
    <p:extLst>
      <p:ext uri="{BB962C8B-B14F-4D97-AF65-F5344CB8AC3E}">
        <p14:creationId xmlns:p14="http://schemas.microsoft.com/office/powerpoint/2010/main" val="154594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59CB-EF52-4099-B75F-FC0672335B4E}"/>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35862033-043C-4C53-A757-4123AC84B9AC}"/>
              </a:ext>
            </a:extLst>
          </p:cNvPr>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a:extLst>
              <a:ext uri="{FF2B5EF4-FFF2-40B4-BE49-F238E27FC236}">
                <a16:creationId xmlns:a16="http://schemas.microsoft.com/office/drawing/2014/main" id="{6DA91BD3-D0B0-472A-BF26-33AA5FB92D10}"/>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93CF40B0-C5C7-4951-B88B-101B5018A437}"/>
              </a:ext>
            </a:extLst>
          </p:cNvPr>
          <p:cNvSpPr txBox="1">
            <a:spLocks noGrp="1"/>
          </p:cNvSpPr>
          <p:nvPr>
            <p:ph type="dt" sz="half" idx="7"/>
          </p:nvPr>
        </p:nvSpPr>
        <p:spPr/>
        <p:txBody>
          <a:bodyPr/>
          <a:lstStyle>
            <a:lvl1pPr>
              <a:defRPr/>
            </a:lvl1pPr>
          </a:lstStyle>
          <a:p>
            <a:pPr lvl="0"/>
            <a:fld id="{01621266-8DB6-49A1-BCB4-EC11B4C1FD00}" type="datetime1">
              <a:rPr lang="en-GB"/>
              <a:pPr lvl="0"/>
              <a:t>21/09/2020</a:t>
            </a:fld>
            <a:endParaRPr lang="en-GB"/>
          </a:p>
        </p:txBody>
      </p:sp>
      <p:sp>
        <p:nvSpPr>
          <p:cNvPr id="6" name="Footer Placeholder 5">
            <a:extLst>
              <a:ext uri="{FF2B5EF4-FFF2-40B4-BE49-F238E27FC236}">
                <a16:creationId xmlns:a16="http://schemas.microsoft.com/office/drawing/2014/main" id="{76CDBB12-09BA-4A32-A169-8B7889EF0DC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56A1243-7E68-48CF-8F5E-FAEBD68EE661}"/>
              </a:ext>
            </a:extLst>
          </p:cNvPr>
          <p:cNvSpPr txBox="1">
            <a:spLocks noGrp="1"/>
          </p:cNvSpPr>
          <p:nvPr>
            <p:ph type="sldNum" sz="quarter" idx="8"/>
          </p:nvPr>
        </p:nvSpPr>
        <p:spPr/>
        <p:txBody>
          <a:bodyPr/>
          <a:lstStyle>
            <a:lvl1pPr>
              <a:defRPr/>
            </a:lvl1pPr>
          </a:lstStyle>
          <a:p>
            <a:pPr lvl="0"/>
            <a:fld id="{FAD4CAC2-F90B-4D5E-AE3B-D6FB1BAACFF3}" type="slidenum">
              <a:t>‹#›</a:t>
            </a:fld>
            <a:endParaRPr lang="en-GB"/>
          </a:p>
        </p:txBody>
      </p:sp>
    </p:spTree>
    <p:extLst>
      <p:ext uri="{BB962C8B-B14F-4D97-AF65-F5344CB8AC3E}">
        <p14:creationId xmlns:p14="http://schemas.microsoft.com/office/powerpoint/2010/main" val="413791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813E5-D72D-424F-8B76-3738CD73B2FC}"/>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A5C7D857-0871-4A3A-8387-38A25EA8DB6C}"/>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886A11-EF07-4F5D-942B-B628A3EE037B}"/>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2B9C7EC-CA84-4C02-B9BB-EBB1513BAF38}" type="datetime1">
              <a:rPr lang="en-GB"/>
              <a:pPr lvl="0"/>
              <a:t>21/09/2020</a:t>
            </a:fld>
            <a:endParaRPr lang="en-GB"/>
          </a:p>
        </p:txBody>
      </p:sp>
      <p:sp>
        <p:nvSpPr>
          <p:cNvPr id="5" name="Footer Placeholder 4">
            <a:extLst>
              <a:ext uri="{FF2B5EF4-FFF2-40B4-BE49-F238E27FC236}">
                <a16:creationId xmlns:a16="http://schemas.microsoft.com/office/drawing/2014/main" id="{BEB22DE2-6A0E-4FD5-94CF-5AB3410A3ED7}"/>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8A7A333C-EBF6-407B-9273-8E6F0C3B6CE4}"/>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37408B60-8EA1-479B-AFDE-57DEEB06BDB3}"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Year3@colindale.barnetmail.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lindale.barnet.sch.uk/"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mailto:Year3@colindale.barnetmail.ne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Year3@colindale.barnetmail.ne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hyperlink" Target="https://www.colindale.barnet.sch.uk/year-3-home-learning-pag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1AABB03-0CFB-4566-B889-98AC75287460}"/>
              </a:ext>
            </a:extLst>
          </p:cNvPr>
          <p:cNvPicPr>
            <a:picLocks noChangeAspect="1"/>
          </p:cNvPicPr>
          <p:nvPr/>
        </p:nvPicPr>
        <p:blipFill>
          <a:blip r:embed="rId2"/>
          <a:srcRect/>
          <a:stretch>
            <a:fillRect/>
          </a:stretch>
        </p:blipFill>
        <p:spPr>
          <a:xfrm>
            <a:off x="6156179" y="5805260"/>
            <a:ext cx="2857500" cy="809628"/>
          </a:xfrm>
          <a:prstGeom prst="rect">
            <a:avLst/>
          </a:prstGeom>
          <a:noFill/>
          <a:ln cap="flat">
            <a:noFill/>
          </a:ln>
        </p:spPr>
      </p:pic>
      <p:sp>
        <p:nvSpPr>
          <p:cNvPr id="3" name="Rectangle 4">
            <a:extLst>
              <a:ext uri="{FF2B5EF4-FFF2-40B4-BE49-F238E27FC236}">
                <a16:creationId xmlns:a16="http://schemas.microsoft.com/office/drawing/2014/main" id="{C3A1873C-5865-4BD7-AADB-617B6CF5535D}"/>
              </a:ext>
            </a:extLst>
          </p:cNvPr>
          <p:cNvSpPr/>
          <p:nvPr/>
        </p:nvSpPr>
        <p:spPr>
          <a:xfrm>
            <a:off x="650010" y="1196748"/>
            <a:ext cx="7772207" cy="304699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1200" cap="none" spc="0" baseline="0">
                <a:solidFill>
                  <a:srgbClr val="558ED5"/>
                </a:solidFill>
                <a:effectLst>
                  <a:outerShdw dist="20323" dir="1799338">
                    <a:srgbClr val="000000"/>
                  </a:outerShdw>
                </a:effectLst>
                <a:uFillTx/>
                <a:latin typeface="Calibri"/>
              </a:rPr>
              <a:t>Welcome to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1200" cap="none" spc="0" baseline="0">
                <a:solidFill>
                  <a:srgbClr val="558ED5"/>
                </a:solidFill>
                <a:effectLst>
                  <a:outerShdw dist="20323" dir="1799338">
                    <a:srgbClr val="000000"/>
                  </a:outerShdw>
                </a:effectLst>
                <a:uFillTx/>
                <a:latin typeface="Calibri"/>
              </a:rPr>
              <a:t>Year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08FD469-C4C8-467D-AF15-D1B37A0538EC}"/>
              </a:ext>
            </a:extLst>
          </p:cNvPr>
          <p:cNvSpPr txBox="1">
            <a:spLocks noGrp="1"/>
          </p:cNvSpPr>
          <p:nvPr>
            <p:ph idx="1"/>
          </p:nvPr>
        </p:nvSpPr>
        <p:spPr>
          <a:xfrm>
            <a:off x="-92811" y="1748351"/>
            <a:ext cx="9472982" cy="5661251"/>
          </a:xfrm>
        </p:spPr>
        <p:txBody>
          <a:bodyPr/>
          <a:lstStyle/>
          <a:p>
            <a:pPr marL="0" lvl="0" indent="0">
              <a:spcBef>
                <a:spcPts val="0"/>
              </a:spcBef>
              <a:buNone/>
            </a:pPr>
            <a:r>
              <a:rPr lang="en-GB" sz="2800" u="sng"/>
              <a:t>We appreciate this is more difficult at the moment, but you can:</a:t>
            </a:r>
            <a:endParaRPr lang="en-GB" sz="2800" u="sng">
              <a:cs typeface="Calibri"/>
            </a:endParaRPr>
          </a:p>
          <a:p>
            <a:pPr marL="457200" lvl="0" indent="-457200">
              <a:spcBef>
                <a:spcPts val="0"/>
              </a:spcBef>
              <a:buFont typeface="Wingdings" pitchFamily="34"/>
              <a:buChar char="Ø"/>
            </a:pPr>
            <a:endParaRPr lang="en-GB" sz="1000">
              <a:cs typeface="Calibri"/>
            </a:endParaRPr>
          </a:p>
          <a:p>
            <a:pPr lvl="1">
              <a:spcBef>
                <a:spcPts val="0"/>
              </a:spcBef>
            </a:pPr>
            <a:r>
              <a:rPr lang="en-GB" sz="2400"/>
              <a:t>Ring or email the office to make an appointment with your child's teacher</a:t>
            </a:r>
            <a:endParaRPr lang="en-GB" sz="2400">
              <a:cs typeface="Calibri"/>
            </a:endParaRPr>
          </a:p>
          <a:p>
            <a:pPr lvl="2">
              <a:spcBef>
                <a:spcPts val="0"/>
              </a:spcBef>
            </a:pPr>
            <a:r>
              <a:rPr lang="en-GB" sz="2000"/>
              <a:t>appointments</a:t>
            </a:r>
            <a:r>
              <a:rPr lang="en-GB" sz="2000">
                <a:cs typeface="Calibri"/>
              </a:rPr>
              <a:t> can be after school in an outside area </a:t>
            </a:r>
          </a:p>
          <a:p>
            <a:pPr lvl="2">
              <a:spcBef>
                <a:spcPts val="0"/>
              </a:spcBef>
            </a:pPr>
            <a:r>
              <a:rPr lang="en-GB" sz="2000">
                <a:cs typeface="Calibri"/>
              </a:rPr>
              <a:t>or a space can be booked in school for conversations that are more confidential.</a:t>
            </a:r>
          </a:p>
          <a:p>
            <a:pPr lvl="1">
              <a:spcBef>
                <a:spcPts val="0"/>
              </a:spcBef>
            </a:pPr>
            <a:r>
              <a:rPr lang="en-GB" sz="2400">
                <a:cs typeface="Calibri"/>
              </a:rPr>
              <a:t>Have brief informal conversations after school at pick up</a:t>
            </a:r>
          </a:p>
          <a:p>
            <a:pPr lvl="1">
              <a:spcBef>
                <a:spcPts val="0"/>
              </a:spcBef>
            </a:pPr>
            <a:r>
              <a:rPr lang="en-GB" sz="2400">
                <a:cs typeface="Calibri"/>
              </a:rPr>
              <a:t>Use the year group email: </a:t>
            </a:r>
            <a:r>
              <a:rPr lang="en-GB" sz="2400">
                <a:cs typeface="Calibri"/>
                <a:hlinkClick r:id="rId2"/>
              </a:rPr>
              <a:t>Year3@colindale.barnetmail.net</a:t>
            </a:r>
            <a:r>
              <a:rPr lang="en-GB" sz="2400">
                <a:cs typeface="Calibri"/>
              </a:rPr>
              <a:t> </a:t>
            </a:r>
          </a:p>
          <a:p>
            <a:pPr lvl="1">
              <a:spcBef>
                <a:spcPts val="0"/>
              </a:spcBef>
            </a:pPr>
            <a:r>
              <a:rPr lang="en-GB" sz="2400" u="sng"/>
              <a:t>Parent Consultations</a:t>
            </a:r>
            <a:r>
              <a:rPr lang="en-GB" sz="2400"/>
              <a:t> for all children will take place virtually on the </a:t>
            </a:r>
            <a:r>
              <a:rPr lang="en-GB" sz="2400" u="sng"/>
              <a:t>20th and 22nd October</a:t>
            </a:r>
            <a:r>
              <a:rPr lang="en-GB" sz="2400"/>
              <a:t>- information to follow</a:t>
            </a:r>
            <a:endParaRPr lang="en-GB" sz="2400">
              <a:cs typeface="Calibri"/>
            </a:endParaRPr>
          </a:p>
          <a:p>
            <a:pPr marL="457200" lvl="1" indent="0">
              <a:spcBef>
                <a:spcPts val="0"/>
              </a:spcBef>
              <a:buNone/>
            </a:pPr>
            <a:endParaRPr lang="en-GB">
              <a:cs typeface="Calibri"/>
            </a:endParaRPr>
          </a:p>
          <a:p>
            <a:pPr lvl="1">
              <a:spcBef>
                <a:spcPts val="0"/>
              </a:spcBef>
              <a:buFont typeface="Wingdings" pitchFamily="2"/>
              <a:buChar char="Ø"/>
            </a:pPr>
            <a:endParaRPr lang="en-GB" u="sng">
              <a:cs typeface="Calibri"/>
            </a:endParaRPr>
          </a:p>
          <a:p>
            <a:pPr lvl="0">
              <a:spcBef>
                <a:spcPts val="0"/>
              </a:spcBef>
              <a:buFont typeface="Wingdings" pitchFamily="2"/>
              <a:buChar char="Ø"/>
            </a:pPr>
            <a:endParaRPr lang="en-GB">
              <a:cs typeface="Calibri"/>
            </a:endParaRPr>
          </a:p>
          <a:p>
            <a:pPr lvl="0">
              <a:buFont typeface="Wingdings" pitchFamily="2"/>
              <a:buChar char="Ø"/>
            </a:pPr>
            <a:endParaRPr lang="en-GB">
              <a:cs typeface="Calibri"/>
            </a:endParaRPr>
          </a:p>
        </p:txBody>
      </p:sp>
      <p:sp>
        <p:nvSpPr>
          <p:cNvPr id="3" name="Title 3">
            <a:extLst>
              <a:ext uri="{FF2B5EF4-FFF2-40B4-BE49-F238E27FC236}">
                <a16:creationId xmlns:a16="http://schemas.microsoft.com/office/drawing/2014/main" id="{AFB4FB71-61B8-4F42-9905-A3C2BB30AECB}"/>
              </a:ext>
            </a:extLst>
          </p:cNvPr>
          <p:cNvSpPr txBox="1">
            <a:spLocks noGrp="1"/>
          </p:cNvSpPr>
          <p:nvPr>
            <p:ph type="title"/>
          </p:nvPr>
        </p:nvSpPr>
        <p:spPr>
          <a:xfrm>
            <a:off x="73728" y="-115991"/>
            <a:ext cx="8836267" cy="1938994"/>
          </a:xfrm>
        </p:spPr>
        <p:txBody>
          <a:bodyPr>
            <a:spAutoFit/>
          </a:bodyPr>
          <a:lstStyle/>
          <a:p>
            <a:pPr lvl="0"/>
            <a:r>
              <a:rPr lang="en-US" sz="6000" b="1" u="sng">
                <a:solidFill>
                  <a:srgbClr val="558ED5"/>
                </a:solidFill>
                <a:effectLst>
                  <a:outerShdw dist="20323" dir="1799338">
                    <a:srgbClr val="000000"/>
                  </a:outerShdw>
                </a:effectLst>
              </a:rPr>
              <a:t>Communicating with your child's teacher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6">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AE0AFDE-2DD7-4388-9343-71FF4DBBDEB2}"/>
              </a:ext>
            </a:extLst>
          </p:cNvPr>
          <p:cNvPicPr>
            <a:picLocks noChangeAspect="1"/>
          </p:cNvPicPr>
          <p:nvPr/>
        </p:nvPicPr>
        <p:blipFill>
          <a:blip r:embed="rId2"/>
          <a:srcRect/>
          <a:stretch>
            <a:fillRect/>
          </a:stretch>
        </p:blipFill>
        <p:spPr>
          <a:xfrm>
            <a:off x="6158767" y="5805260"/>
            <a:ext cx="2857500" cy="809628"/>
          </a:xfrm>
          <a:prstGeom prst="rect">
            <a:avLst/>
          </a:prstGeom>
          <a:noFill/>
          <a:ln cap="flat">
            <a:noFill/>
          </a:ln>
        </p:spPr>
      </p:pic>
      <p:sp>
        <p:nvSpPr>
          <p:cNvPr id="3" name="Rectangle 4">
            <a:extLst>
              <a:ext uri="{FF2B5EF4-FFF2-40B4-BE49-F238E27FC236}">
                <a16:creationId xmlns:a16="http://schemas.microsoft.com/office/drawing/2014/main" id="{F8113301-A353-4F2A-9710-6BCC59757F09}"/>
              </a:ext>
            </a:extLst>
          </p:cNvPr>
          <p:cNvSpPr/>
          <p:nvPr/>
        </p:nvSpPr>
        <p:spPr>
          <a:xfrm>
            <a:off x="638772" y="26106"/>
            <a:ext cx="7772207" cy="101566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558ED5"/>
                </a:solidFill>
                <a:effectLst>
                  <a:outerShdw dist="20323" dir="1799338">
                    <a:srgbClr val="000000"/>
                  </a:outerShdw>
                </a:effectLst>
                <a:uFillTx/>
                <a:latin typeface="Calibri"/>
              </a:rPr>
              <a:t>School website</a:t>
            </a:r>
          </a:p>
        </p:txBody>
      </p:sp>
      <p:sp>
        <p:nvSpPr>
          <p:cNvPr id="4" name="TextBox 2">
            <a:extLst>
              <a:ext uri="{FF2B5EF4-FFF2-40B4-BE49-F238E27FC236}">
                <a16:creationId xmlns:a16="http://schemas.microsoft.com/office/drawing/2014/main" id="{E5095ABC-AE0E-4DAC-B1E4-33301BA5AC04}"/>
              </a:ext>
            </a:extLst>
          </p:cNvPr>
          <p:cNvSpPr txBox="1"/>
          <p:nvPr/>
        </p:nvSpPr>
        <p:spPr>
          <a:xfrm>
            <a:off x="179515" y="1026468"/>
            <a:ext cx="8784979" cy="3816431"/>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rPr>
              <a:t>Please use the </a:t>
            </a:r>
            <a:r>
              <a:rPr lang="en-GB" sz="2200" b="0" i="0" u="sng" strike="noStrike" kern="1200" cap="none" spc="0" baseline="0">
                <a:solidFill>
                  <a:srgbClr val="000000"/>
                </a:solidFill>
                <a:uFillTx/>
                <a:latin typeface="Calibri"/>
              </a:rPr>
              <a:t>school website </a:t>
            </a:r>
            <a:r>
              <a:rPr lang="en-GB" sz="2200" b="0" i="0" u="none" strike="noStrike" kern="1200" cap="none" spc="0" baseline="0">
                <a:solidFill>
                  <a:srgbClr val="000000"/>
                </a:solidFill>
                <a:uFillTx/>
                <a:latin typeface="Calibri"/>
              </a:rPr>
              <a:t>regularly to check for upcoming events and important dates.</a:t>
            </a:r>
            <a:endParaRPr lang="en-GB" sz="22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rPr>
              <a:t>All letters are on the website-</a:t>
            </a:r>
            <a:r>
              <a:rPr lang="en-GB" sz="2000" b="0" i="0" u="none" strike="noStrike" kern="1200" cap="none" spc="0" baseline="0">
                <a:solidFill>
                  <a:srgbClr val="000000"/>
                </a:solidFill>
                <a:uFillTx/>
                <a:latin typeface="Calibri"/>
              </a:rPr>
              <a:t>– you will be informed of new letters by text (</a:t>
            </a:r>
            <a:r>
              <a:rPr lang="en-GB" sz="2000" b="0" i="0" u="sng" strike="noStrike" kern="1200" cap="none" spc="0" baseline="0">
                <a:solidFill>
                  <a:srgbClr val="000000"/>
                </a:solidFill>
                <a:uFillTx/>
                <a:latin typeface="Calibri"/>
              </a:rPr>
              <a:t>ensure school have your up-to-date contact details</a:t>
            </a:r>
            <a:r>
              <a:rPr lang="en-GB" sz="2000" b="0" i="0" u="none" strike="noStrike" kern="1200" cap="none" spc="0" baseline="0">
                <a:solidFill>
                  <a:srgbClr val="000000"/>
                </a:solidFill>
                <a:uFillTx/>
                <a:latin typeface="Calibri"/>
              </a:rPr>
              <a:t>)</a:t>
            </a:r>
            <a:endParaRPr lang="en-GB" sz="22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sng" strike="noStrike" kern="1200" cap="none" spc="0" baseline="0">
                <a:solidFill>
                  <a:srgbClr val="000000"/>
                </a:solidFill>
                <a:uFillTx/>
                <a:latin typeface="Calibri"/>
              </a:rPr>
              <a:t>Curriculum overviews </a:t>
            </a:r>
            <a:r>
              <a:rPr lang="en-GB" sz="2200" b="0" i="0" u="none" strike="noStrike" kern="1200" cap="none" spc="0" baseline="0">
                <a:solidFill>
                  <a:srgbClr val="000000"/>
                </a:solidFill>
                <a:uFillTx/>
                <a:latin typeface="Calibri"/>
              </a:rPr>
              <a:t>will provide information about what will be taught during each term</a:t>
            </a:r>
            <a:endParaRPr lang="en-GB" sz="22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rPr>
              <a:t>There is also a section for every subject where you can see what will be taught over the year- </a:t>
            </a:r>
            <a:r>
              <a:rPr lang="en-GB" sz="2200" b="0" i="0" u="sng" strike="noStrike" kern="1200" cap="none" spc="0" baseline="0">
                <a:solidFill>
                  <a:srgbClr val="000000"/>
                </a:solidFill>
                <a:uFillTx/>
                <a:latin typeface="Calibri"/>
              </a:rPr>
              <a:t>Subject overviews</a:t>
            </a:r>
            <a:endParaRPr lang="en-GB" sz="2200" b="0" i="0" u="sng"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Calibri"/>
                <a:hlinkClick r:id="rId3"/>
              </a:rPr>
              <a:t>https://www.colindale.barnet.sch.uk/</a:t>
            </a:r>
            <a:endParaRPr lang="en-GB" sz="2400" b="0" i="0" u="sng"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200" b="0" i="0" u="sng"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alibri"/>
            </a:endParaRPr>
          </a:p>
        </p:txBody>
      </p:sp>
      <p:pic>
        <p:nvPicPr>
          <p:cNvPr id="5" name="Picture 2">
            <a:extLst>
              <a:ext uri="{FF2B5EF4-FFF2-40B4-BE49-F238E27FC236}">
                <a16:creationId xmlns:a16="http://schemas.microsoft.com/office/drawing/2014/main" id="{93662AA9-D2BD-4498-9BB5-0069F8CC59CF}"/>
              </a:ext>
            </a:extLst>
          </p:cNvPr>
          <p:cNvPicPr>
            <a:picLocks noChangeAspect="1"/>
          </p:cNvPicPr>
          <p:nvPr/>
        </p:nvPicPr>
        <p:blipFill>
          <a:blip r:embed="rId4"/>
          <a:srcRect/>
          <a:stretch>
            <a:fillRect/>
          </a:stretch>
        </p:blipFill>
        <p:spPr>
          <a:xfrm>
            <a:off x="985174" y="4411714"/>
            <a:ext cx="4148340" cy="2048548"/>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8">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D1DF8D-009C-4E4E-89A3-54DD532816EC}"/>
              </a:ext>
            </a:extLst>
          </p:cNvPr>
          <p:cNvPicPr>
            <a:picLocks noChangeAspect="1"/>
          </p:cNvPicPr>
          <p:nvPr/>
        </p:nvPicPr>
        <p:blipFill>
          <a:blip r:embed="rId2"/>
          <a:srcRect/>
          <a:stretch>
            <a:fillRect/>
          </a:stretch>
        </p:blipFill>
        <p:spPr>
          <a:xfrm>
            <a:off x="6158767" y="5805260"/>
            <a:ext cx="2857500" cy="809628"/>
          </a:xfrm>
          <a:prstGeom prst="rect">
            <a:avLst/>
          </a:prstGeom>
          <a:noFill/>
          <a:ln cap="flat">
            <a:noFill/>
          </a:ln>
        </p:spPr>
      </p:pic>
      <p:sp>
        <p:nvSpPr>
          <p:cNvPr id="3" name="Rectangle 4">
            <a:extLst>
              <a:ext uri="{FF2B5EF4-FFF2-40B4-BE49-F238E27FC236}">
                <a16:creationId xmlns:a16="http://schemas.microsoft.com/office/drawing/2014/main" id="{1A772095-4890-47AF-ACCD-EC566B371D70}"/>
              </a:ext>
            </a:extLst>
          </p:cNvPr>
          <p:cNvSpPr/>
          <p:nvPr/>
        </p:nvSpPr>
        <p:spPr>
          <a:xfrm>
            <a:off x="628430" y="-444855"/>
            <a:ext cx="7772207" cy="747896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000" b="1" i="0" u="none" strike="noStrike" kern="1200" cap="none" spc="0" baseline="0">
              <a:solidFill>
                <a:srgbClr val="558ED5"/>
              </a:solidFill>
              <a:effectLst>
                <a:outerShdw dist="20323" dir="1799338">
                  <a:srgbClr val="000000"/>
                </a:outerShdw>
              </a:effectLst>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1200" cap="none" spc="0" baseline="0">
                <a:solidFill>
                  <a:srgbClr val="558ED5"/>
                </a:solidFill>
                <a:effectLst>
                  <a:outerShdw dist="20323" dir="1799338">
                    <a:srgbClr val="000000"/>
                  </a:outerShdw>
                </a:effectLst>
                <a:uFillTx/>
                <a:latin typeface="Calibri"/>
              </a:rPr>
              <a:t>Any questions?</a:t>
            </a:r>
            <a:r>
              <a:rPr lang="en-US" sz="6000" b="1" i="0" u="none" strike="noStrike" kern="1200" cap="none" spc="0" baseline="0">
                <a:solidFill>
                  <a:srgbClr val="558ED5"/>
                </a:solidFill>
                <a:effectLst>
                  <a:outerShdw dist="20323" dir="1799338">
                    <a:srgbClr val="000000"/>
                  </a:outerShdw>
                </a:effectLst>
                <a:uFillTx/>
                <a:latin typeface="Calibri"/>
              </a:rPr>
              <a:t> </a:t>
            </a:r>
            <a:endParaRPr lang="en-US" sz="6000" b="1" i="0" u="none" strike="noStrike" kern="1200" cap="none" spc="0" baseline="0">
              <a:solidFill>
                <a:srgbClr val="558ED5"/>
              </a:solidFill>
              <a:effectLst>
                <a:outerShdw dist="20323" dir="1799338">
                  <a:srgbClr val="000000"/>
                </a:outerShdw>
              </a:effectLst>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a:solidFill>
                  <a:srgbClr val="558ED5"/>
                </a:solidFill>
                <a:effectLst>
                  <a:outerShdw dist="20323" dir="1799338">
                    <a:srgbClr val="000000"/>
                  </a:outerShdw>
                </a:effectLst>
                <a:uFillTx/>
                <a:latin typeface="Calibri"/>
                <a:cs typeface="Calibri"/>
              </a:rPr>
              <a:t>Write to us on the year group email: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000" b="1" i="0" u="none" strike="noStrike" kern="1200" cap="none" spc="0" baseline="0">
              <a:solidFill>
                <a:srgbClr val="558ED5"/>
              </a:solidFill>
              <a:effectLst>
                <a:outerShdw dist="20323" dir="1799338">
                  <a:srgbClr val="000000"/>
                </a:outerShdw>
              </a:effectLst>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6000" b="0" i="0" u="none" strike="noStrike" kern="1200" cap="none" spc="0" baseline="0">
                <a:solidFill>
                  <a:srgbClr val="000000"/>
                </a:solidFill>
                <a:effectLst>
                  <a:outerShdw dist="20323" dir="1799338">
                    <a:srgbClr val="000000"/>
                  </a:outerShdw>
                </a:effectLst>
                <a:uFillTx/>
                <a:latin typeface="Calibri"/>
                <a:cs typeface="Calibri"/>
                <a:hlinkClick r:id="rId3"/>
              </a:rPr>
              <a:t>Year3@colindale.barnetmail.net</a:t>
            </a:r>
            <a:r>
              <a:rPr lang="en-GB" sz="6000" b="0" i="0" u="none" strike="noStrike" kern="1200" cap="none" spc="0" baseline="0">
                <a:solidFill>
                  <a:srgbClr val="000000"/>
                </a:solidFill>
                <a:effectLst>
                  <a:outerShdw dist="20323" dir="1799338">
                    <a:srgbClr val="000000"/>
                  </a:outerShdw>
                </a:effectLst>
                <a:uFillTx/>
                <a:latin typeface="Calibri"/>
                <a:cs typeface="Calibri"/>
              </a:rPr>
              <a:t> </a:t>
            </a:r>
            <a:endParaRPr lang="en-US"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000" b="1" i="0" u="none" strike="noStrike" kern="1200" cap="none" spc="0" baseline="0">
              <a:solidFill>
                <a:srgbClr val="558ED5"/>
              </a:solidFill>
              <a:effectLst>
                <a:outerShdw dist="20323" dir="1799338">
                  <a:srgbClr val="000000"/>
                </a:outerShdw>
              </a:effectLst>
              <a:uFillTx/>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FF41-25EC-4EAB-BFF5-36DF942CD6F8}"/>
              </a:ext>
            </a:extLst>
          </p:cNvPr>
          <p:cNvSpPr txBox="1">
            <a:spLocks noGrp="1"/>
          </p:cNvSpPr>
          <p:nvPr>
            <p:ph type="title"/>
          </p:nvPr>
        </p:nvSpPr>
        <p:spPr/>
        <p:txBody>
          <a:bodyPr anchorCtr="0"/>
          <a:lstStyle/>
          <a:p>
            <a:pPr lvl="0" algn="l"/>
            <a:r>
              <a:rPr lang="en-US" sz="5400" b="1">
                <a:solidFill>
                  <a:srgbClr val="558ED5"/>
                </a:solidFill>
                <a:effectLst>
                  <a:outerShdw dist="20323" dir="1799338">
                    <a:srgbClr val="000000"/>
                  </a:outerShdw>
                </a:effectLst>
              </a:rPr>
              <a:t>	Staff Team</a:t>
            </a:r>
          </a:p>
        </p:txBody>
      </p:sp>
      <p:sp>
        <p:nvSpPr>
          <p:cNvPr id="3" name="Content Placeholder 2">
            <a:extLst>
              <a:ext uri="{FF2B5EF4-FFF2-40B4-BE49-F238E27FC236}">
                <a16:creationId xmlns:a16="http://schemas.microsoft.com/office/drawing/2014/main" id="{6D4142C5-F200-48DA-BCF5-524FAD26A112}"/>
              </a:ext>
            </a:extLst>
          </p:cNvPr>
          <p:cNvSpPr txBox="1">
            <a:spLocks noGrp="1"/>
          </p:cNvSpPr>
          <p:nvPr>
            <p:ph idx="1"/>
          </p:nvPr>
        </p:nvSpPr>
        <p:spPr>
          <a:xfrm>
            <a:off x="143505" y="1598096"/>
            <a:ext cx="8856988" cy="4708529"/>
          </a:xfrm>
        </p:spPr>
        <p:txBody>
          <a:bodyPr/>
          <a:lstStyle/>
          <a:p>
            <a:pPr marL="0" lvl="0" indent="0">
              <a:buNone/>
            </a:pPr>
            <a:r>
              <a:rPr lang="en-GB" u="sng"/>
              <a:t>Phase Leader/Assistant Headteacher</a:t>
            </a:r>
            <a:r>
              <a:rPr lang="en-GB"/>
              <a:t>: </a:t>
            </a:r>
          </a:p>
          <a:p>
            <a:pPr lvl="1">
              <a:spcBef>
                <a:spcPts val="800"/>
              </a:spcBef>
              <a:buChar char="•"/>
            </a:pPr>
            <a:r>
              <a:rPr lang="en-GB" sz="3200"/>
              <a:t>Mrs. Averbrook</a:t>
            </a:r>
          </a:p>
          <a:p>
            <a:pPr marL="0" lvl="0" indent="0">
              <a:buNone/>
            </a:pPr>
            <a:r>
              <a:rPr lang="en-GB" u="sng"/>
              <a:t>Teachers</a:t>
            </a:r>
            <a:r>
              <a:rPr lang="en-GB"/>
              <a:t>:</a:t>
            </a:r>
          </a:p>
          <a:p>
            <a:pPr lvl="1">
              <a:spcBef>
                <a:spcPts val="800"/>
              </a:spcBef>
              <a:buChar char="•"/>
            </a:pPr>
            <a:r>
              <a:rPr lang="en-GB" sz="3200"/>
              <a:t>3F Mrs Fernandez</a:t>
            </a:r>
            <a:endParaRPr lang="en-GB" sz="3200">
              <a:cs typeface="Calibri"/>
            </a:endParaRPr>
          </a:p>
          <a:p>
            <a:pPr lvl="1">
              <a:spcBef>
                <a:spcPts val="800"/>
              </a:spcBef>
              <a:buChar char="•"/>
            </a:pPr>
            <a:r>
              <a:rPr lang="en-GB" sz="3200"/>
              <a:t>3K Mrs Khan</a:t>
            </a:r>
            <a:endParaRPr lang="en-GB" sz="3200">
              <a:cs typeface="Calibri"/>
            </a:endParaRPr>
          </a:p>
          <a:p>
            <a:pPr lvl="1">
              <a:spcBef>
                <a:spcPts val="800"/>
              </a:spcBef>
              <a:buChar char="•"/>
            </a:pPr>
            <a:r>
              <a:rPr lang="en-GB" sz="3200"/>
              <a:t>3G Mrs Grigoriadou</a:t>
            </a:r>
            <a:endParaRPr lang="en-GB"/>
          </a:p>
          <a:p>
            <a:pPr marL="0" lvl="0" indent="0">
              <a:buNone/>
            </a:pPr>
            <a:r>
              <a:rPr lang="en-GB" u="sng"/>
              <a:t>Teaching Assistant</a:t>
            </a:r>
            <a:r>
              <a:rPr lang="en-GB"/>
              <a:t>: Miss Din</a:t>
            </a:r>
          </a:p>
        </p:txBody>
      </p:sp>
      <p:pic>
        <p:nvPicPr>
          <p:cNvPr id="4" name="Picture 3">
            <a:extLst>
              <a:ext uri="{FF2B5EF4-FFF2-40B4-BE49-F238E27FC236}">
                <a16:creationId xmlns:a16="http://schemas.microsoft.com/office/drawing/2014/main" id="{42B36157-CDE5-49EA-8B5C-531AE5AFA57C}"/>
              </a:ext>
            </a:extLst>
          </p:cNvPr>
          <p:cNvPicPr>
            <a:picLocks noChangeAspect="1"/>
          </p:cNvPicPr>
          <p:nvPr/>
        </p:nvPicPr>
        <p:blipFill>
          <a:blip r:embed="rId2"/>
          <a:srcRect/>
          <a:stretch>
            <a:fillRect/>
          </a:stretch>
        </p:blipFill>
        <p:spPr>
          <a:xfrm>
            <a:off x="6824112" y="6161062"/>
            <a:ext cx="2048146" cy="580305"/>
          </a:xfrm>
          <a:prstGeom prst="rect">
            <a:avLst/>
          </a:prstGeom>
          <a:noFill/>
          <a:ln cap="flat">
            <a:noFill/>
          </a:ln>
        </p:spPr>
      </p:pic>
      <p:pic>
        <p:nvPicPr>
          <p:cNvPr id="5" name="Picture 4">
            <a:extLst>
              <a:ext uri="{FF2B5EF4-FFF2-40B4-BE49-F238E27FC236}">
                <a16:creationId xmlns:a16="http://schemas.microsoft.com/office/drawing/2014/main" id="{651FD3B8-69AF-478C-B2E2-B32AA089FDD8}"/>
              </a:ext>
            </a:extLst>
          </p:cNvPr>
          <p:cNvPicPr>
            <a:picLocks noChangeAspect="1"/>
          </p:cNvPicPr>
          <p:nvPr/>
        </p:nvPicPr>
        <p:blipFill>
          <a:blip r:embed="rId3"/>
          <a:stretch>
            <a:fillRect/>
          </a:stretch>
        </p:blipFill>
        <p:spPr>
          <a:xfrm>
            <a:off x="5352193" y="9025"/>
            <a:ext cx="3180237" cy="1660815"/>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8579C42-B28A-4891-967E-0172B7E04900}"/>
              </a:ext>
            </a:extLst>
          </p:cNvPr>
          <p:cNvPicPr>
            <a:picLocks noChangeAspect="1"/>
          </p:cNvPicPr>
          <p:nvPr/>
        </p:nvPicPr>
        <p:blipFill>
          <a:blip r:embed="rId2"/>
          <a:srcRect/>
          <a:stretch>
            <a:fillRect/>
          </a:stretch>
        </p:blipFill>
        <p:spPr>
          <a:xfrm>
            <a:off x="6588224" y="5949278"/>
            <a:ext cx="2232251" cy="761192"/>
          </a:xfrm>
          <a:prstGeom prst="rect">
            <a:avLst/>
          </a:prstGeom>
          <a:noFill/>
          <a:ln cap="flat">
            <a:noFill/>
          </a:ln>
        </p:spPr>
      </p:pic>
      <p:sp>
        <p:nvSpPr>
          <p:cNvPr id="3" name="Rectangle 4">
            <a:extLst>
              <a:ext uri="{FF2B5EF4-FFF2-40B4-BE49-F238E27FC236}">
                <a16:creationId xmlns:a16="http://schemas.microsoft.com/office/drawing/2014/main" id="{E3A67429-4EE0-4910-83A8-89EFAA39EB11}"/>
              </a:ext>
            </a:extLst>
          </p:cNvPr>
          <p:cNvSpPr/>
          <p:nvPr/>
        </p:nvSpPr>
        <p:spPr>
          <a:xfrm>
            <a:off x="659008" y="-91741"/>
            <a:ext cx="7677640" cy="110799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558ED5"/>
                </a:solidFill>
                <a:effectLst>
                  <a:outerShdw dist="20323" dir="1799338">
                    <a:srgbClr val="000000"/>
                  </a:outerShdw>
                </a:effectLst>
                <a:uFillTx/>
                <a:latin typeface="Calibri"/>
              </a:rPr>
              <a:t>     Routines </a:t>
            </a:r>
          </a:p>
        </p:txBody>
      </p:sp>
      <p:sp>
        <p:nvSpPr>
          <p:cNvPr id="4" name="TextBox 2">
            <a:extLst>
              <a:ext uri="{FF2B5EF4-FFF2-40B4-BE49-F238E27FC236}">
                <a16:creationId xmlns:a16="http://schemas.microsoft.com/office/drawing/2014/main" id="{419B0479-98B9-4D94-9A54-FE8F56AA0792}"/>
              </a:ext>
            </a:extLst>
          </p:cNvPr>
          <p:cNvSpPr txBox="1"/>
          <p:nvPr/>
        </p:nvSpPr>
        <p:spPr>
          <a:xfrm>
            <a:off x="105338" y="836712"/>
            <a:ext cx="8784979" cy="557075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Parents/ Carers should bring their </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children to the school gates between  </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8.40 and 9 am. The children can then</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go directly into their classrooms by themselves.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Staff will be positioned around school to remind the children about how to use the one-way system</a:t>
            </a:r>
            <a:endParaRPr lang="en-GB" sz="28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If you wish to speak to your child’s teacher please make an appointment by contacting the office, or via the year group email   </a:t>
            </a:r>
            <a:r>
              <a:rPr lang="en-GB" sz="2800" b="0" i="0" u="none" strike="noStrike" kern="1200" cap="none" spc="0" baseline="0">
                <a:solidFill>
                  <a:srgbClr val="000000"/>
                </a:solidFill>
                <a:uFillTx/>
                <a:latin typeface="Calibri"/>
                <a:hlinkClick r:id="rId3"/>
              </a:rPr>
              <a:t>Year3@colindale.barnetmail.net</a:t>
            </a:r>
            <a:endParaRPr lang="en-GB" sz="28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cs typeface="Calibri"/>
            </a:endParaRPr>
          </a:p>
        </p:txBody>
      </p:sp>
      <p:pic>
        <p:nvPicPr>
          <p:cNvPr id="5" name="Picture 1">
            <a:extLst>
              <a:ext uri="{FF2B5EF4-FFF2-40B4-BE49-F238E27FC236}">
                <a16:creationId xmlns:a16="http://schemas.microsoft.com/office/drawing/2014/main" id="{DD7188FC-42FC-48B9-AC0C-F75E4472568D}"/>
              </a:ext>
            </a:extLst>
          </p:cNvPr>
          <p:cNvPicPr>
            <a:picLocks noChangeAspect="1"/>
          </p:cNvPicPr>
          <p:nvPr/>
        </p:nvPicPr>
        <p:blipFill>
          <a:blip r:embed="rId4"/>
          <a:stretch>
            <a:fillRect/>
          </a:stretch>
        </p:blipFill>
        <p:spPr>
          <a:xfrm>
            <a:off x="6111721" y="147895"/>
            <a:ext cx="2884026" cy="1921565"/>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DA3FCDC-7D92-4E59-8AB2-C7FBD4BC4C2B}"/>
              </a:ext>
            </a:extLst>
          </p:cNvPr>
          <p:cNvPicPr>
            <a:picLocks noChangeAspect="1"/>
          </p:cNvPicPr>
          <p:nvPr/>
        </p:nvPicPr>
        <p:blipFill>
          <a:blip r:embed="rId2"/>
          <a:srcRect/>
          <a:stretch>
            <a:fillRect/>
          </a:stretch>
        </p:blipFill>
        <p:spPr>
          <a:xfrm>
            <a:off x="6158767" y="5805260"/>
            <a:ext cx="2857500" cy="809628"/>
          </a:xfrm>
          <a:prstGeom prst="rect">
            <a:avLst/>
          </a:prstGeom>
          <a:noFill/>
          <a:ln cap="flat">
            <a:noFill/>
          </a:ln>
        </p:spPr>
      </p:pic>
      <p:sp>
        <p:nvSpPr>
          <p:cNvPr id="3" name="Rectangle 4">
            <a:extLst>
              <a:ext uri="{FF2B5EF4-FFF2-40B4-BE49-F238E27FC236}">
                <a16:creationId xmlns:a16="http://schemas.microsoft.com/office/drawing/2014/main" id="{4C053FCB-227C-45F8-87B5-15057AF272D4}"/>
              </a:ext>
            </a:extLst>
          </p:cNvPr>
          <p:cNvSpPr/>
          <p:nvPr/>
        </p:nvSpPr>
        <p:spPr>
          <a:xfrm>
            <a:off x="638772" y="26106"/>
            <a:ext cx="7772207"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1" i="0" u="none" strike="noStrike" kern="1200" cap="none" spc="0" baseline="0">
                <a:solidFill>
                  <a:srgbClr val="558ED5"/>
                </a:solidFill>
                <a:effectLst>
                  <a:outerShdw dist="20323" dir="1799338">
                    <a:srgbClr val="000000"/>
                  </a:outerShdw>
                </a:effectLst>
                <a:uFillTx/>
                <a:latin typeface="Calibri"/>
              </a:rPr>
              <a:t>Punctuality and attendance </a:t>
            </a:r>
          </a:p>
        </p:txBody>
      </p:sp>
      <p:sp>
        <p:nvSpPr>
          <p:cNvPr id="4" name="TextBox 2">
            <a:extLst>
              <a:ext uri="{FF2B5EF4-FFF2-40B4-BE49-F238E27FC236}">
                <a16:creationId xmlns:a16="http://schemas.microsoft.com/office/drawing/2014/main" id="{BA74695A-3631-4410-848F-B3D686B03FD4}"/>
              </a:ext>
            </a:extLst>
          </p:cNvPr>
          <p:cNvSpPr txBox="1"/>
          <p:nvPr/>
        </p:nvSpPr>
        <p:spPr>
          <a:xfrm>
            <a:off x="179515" y="857103"/>
            <a:ext cx="8784979" cy="4862870"/>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Coming to school every day is essential to your child’s progress, especially after so much time out of school last year. It will also help your child transition well into the Juniors if they are consistently at school.</a:t>
            </a:r>
            <a:endParaRPr lang="en-GB" sz="24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However, should your child be unwell, please phone the school in the morning and let the office know. </a:t>
            </a:r>
            <a:endParaRPr lang="en-GB" sz="2400" b="0" i="0" u="none" strike="noStrike" kern="1200" cap="none" spc="0" baseline="0">
              <a:solidFill>
                <a:srgbClr val="000000"/>
              </a:solidFill>
              <a:uFillTx/>
              <a:latin typeface="Calibri"/>
              <a:cs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cs typeface="Calibri"/>
              </a:rPr>
              <a:t>If your child has a symptom of coronavirus – persistent cough, temperature, loss of taste or smell – you need to book a test and self-isolate until the results come back. Please let the school office know.</a:t>
            </a:r>
            <a:endParaRPr lang="en-GB" sz="24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Remember - holidays should be taken in holiday time and if they are not, parents will be fined. </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alibri"/>
            </a:endParaRPr>
          </a:p>
        </p:txBody>
      </p:sp>
      <p:pic>
        <p:nvPicPr>
          <p:cNvPr id="5" name="Picture 2">
            <a:extLst>
              <a:ext uri="{FF2B5EF4-FFF2-40B4-BE49-F238E27FC236}">
                <a16:creationId xmlns:a16="http://schemas.microsoft.com/office/drawing/2014/main" id="{E56A5123-5566-4E35-8EDF-D0216B6E7D16}"/>
              </a:ext>
            </a:extLst>
          </p:cNvPr>
          <p:cNvPicPr>
            <a:picLocks noChangeAspect="1"/>
          </p:cNvPicPr>
          <p:nvPr/>
        </p:nvPicPr>
        <p:blipFill>
          <a:blip r:embed="rId3"/>
          <a:srcRect/>
          <a:stretch>
            <a:fillRect/>
          </a:stretch>
        </p:blipFill>
        <p:spPr>
          <a:xfrm>
            <a:off x="246878" y="5309454"/>
            <a:ext cx="2850806" cy="1413644"/>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4F80D4F-EEE2-4250-973E-A14FC335A13F}"/>
              </a:ext>
            </a:extLst>
          </p:cNvPr>
          <p:cNvPicPr>
            <a:picLocks noChangeAspect="1"/>
          </p:cNvPicPr>
          <p:nvPr/>
        </p:nvPicPr>
        <p:blipFill>
          <a:blip r:embed="rId2"/>
          <a:srcRect/>
          <a:stretch>
            <a:fillRect/>
          </a:stretch>
        </p:blipFill>
        <p:spPr>
          <a:xfrm>
            <a:off x="7479508" y="6319811"/>
            <a:ext cx="1563944" cy="443118"/>
          </a:xfrm>
          <a:prstGeom prst="rect">
            <a:avLst/>
          </a:prstGeom>
          <a:noFill/>
          <a:ln cap="flat">
            <a:noFill/>
          </a:ln>
        </p:spPr>
      </p:pic>
      <p:sp>
        <p:nvSpPr>
          <p:cNvPr id="3" name="Rectangle 4">
            <a:extLst>
              <a:ext uri="{FF2B5EF4-FFF2-40B4-BE49-F238E27FC236}">
                <a16:creationId xmlns:a16="http://schemas.microsoft.com/office/drawing/2014/main" id="{BE5DA044-8302-469E-B51C-EEE535DFBD97}"/>
              </a:ext>
            </a:extLst>
          </p:cNvPr>
          <p:cNvSpPr/>
          <p:nvPr/>
        </p:nvSpPr>
        <p:spPr>
          <a:xfrm>
            <a:off x="638772" y="116631"/>
            <a:ext cx="7772207" cy="110799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558ED5"/>
                </a:solidFill>
                <a:effectLst>
                  <a:outerShdw dist="20323" dir="1799338">
                    <a:srgbClr val="000000"/>
                  </a:outerShdw>
                </a:effectLst>
                <a:uFillTx/>
                <a:latin typeface="Calibri"/>
              </a:rPr>
              <a:t>Year 3 Timetable</a:t>
            </a:r>
          </a:p>
        </p:txBody>
      </p:sp>
      <p:sp>
        <p:nvSpPr>
          <p:cNvPr id="4" name="TextBox 2">
            <a:extLst>
              <a:ext uri="{FF2B5EF4-FFF2-40B4-BE49-F238E27FC236}">
                <a16:creationId xmlns:a16="http://schemas.microsoft.com/office/drawing/2014/main" id="{AF0AF9B7-3DD1-41AF-8BD8-38CD596B8FF3}"/>
              </a:ext>
            </a:extLst>
          </p:cNvPr>
          <p:cNvSpPr txBox="1"/>
          <p:nvPr/>
        </p:nvSpPr>
        <p:spPr>
          <a:xfrm>
            <a:off x="242133" y="713332"/>
            <a:ext cx="8496943" cy="178510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sng" strike="noStrike" kern="1200" cap="none" spc="0" baseline="0">
              <a:solidFill>
                <a:srgbClr val="000000"/>
              </a:solidFill>
              <a:uFillTx/>
              <a:latin typeface="Calibri"/>
              <a:cs typeface="Calibri"/>
            </a:endParaRPr>
          </a:p>
          <a:p>
            <a:pPr marL="800100" marR="0" lvl="1"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cs typeface="Calibri"/>
              </a:rPr>
              <a:t>Staggered soft start from 8.40-9 am. </a:t>
            </a:r>
          </a:p>
          <a:p>
            <a:pPr marL="800100" marR="0" lvl="1"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cs typeface="Calibri"/>
              </a:rPr>
              <a:t>Register taken at 9 am.</a:t>
            </a:r>
          </a:p>
          <a:p>
            <a:pPr marL="800100" marR="0" lvl="1"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rPr>
              <a:t>Playtime is from 10.30-10.50 am daily</a:t>
            </a:r>
            <a:endParaRPr lang="en-GB" sz="2200" b="0" i="0" u="none" strike="noStrike" kern="1200" cap="none" spc="0" baseline="0">
              <a:solidFill>
                <a:srgbClr val="000000"/>
              </a:solidFill>
              <a:uFillTx/>
              <a:latin typeface="Calibri"/>
              <a:cs typeface="Calibri"/>
            </a:endParaRPr>
          </a:p>
          <a:p>
            <a:pPr marL="800100" marR="0" lvl="1" indent="-3429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a:rPr>
              <a:t>Lunchtime is from 12-1 pm</a:t>
            </a:r>
            <a:endParaRPr lang="en-GB" sz="2200" b="0" i="0" u="none" strike="noStrike" kern="1200" cap="none" spc="0" baseline="0">
              <a:solidFill>
                <a:srgbClr val="000000"/>
              </a:solidFill>
              <a:uFillTx/>
              <a:latin typeface="Calibri"/>
              <a:cs typeface="Calibri"/>
            </a:endParaRPr>
          </a:p>
        </p:txBody>
      </p:sp>
      <p:sp>
        <p:nvSpPr>
          <p:cNvPr id="5" name="TextBox 6">
            <a:extLst>
              <a:ext uri="{FF2B5EF4-FFF2-40B4-BE49-F238E27FC236}">
                <a16:creationId xmlns:a16="http://schemas.microsoft.com/office/drawing/2014/main" id="{DB8EF719-018F-464E-AE13-176529867CA6}"/>
              </a:ext>
            </a:extLst>
          </p:cNvPr>
          <p:cNvSpPr txBox="1"/>
          <p:nvPr/>
        </p:nvSpPr>
        <p:spPr>
          <a:xfrm>
            <a:off x="6914628" y="2677491"/>
            <a:ext cx="2201994" cy="34163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sng" strike="noStrike" kern="1200" cap="none" spc="0" baseline="0">
                <a:solidFill>
                  <a:srgbClr val="000000"/>
                </a:solidFill>
                <a:uFillTx/>
                <a:latin typeface="Calibri"/>
              </a:rPr>
              <a:t>Swimming</a:t>
            </a:r>
            <a:r>
              <a:rPr lang="en-GB" sz="2400" b="0" i="0" u="none" strike="noStrike" kern="120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3F Friday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3G Wednesday</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3K Wednesday</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PE: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3F Wednesday</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3G Wednesday</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alibri"/>
              </a:rPr>
              <a:t>3K Wednesday</a:t>
            </a:r>
            <a:endParaRPr lang="en-GB" sz="2400" b="0" i="0" u="none" strike="noStrike" kern="1200" cap="none" spc="0" baseline="0">
              <a:solidFill>
                <a:srgbClr val="000000"/>
              </a:solidFill>
              <a:uFillTx/>
              <a:latin typeface="Calibri"/>
              <a:cs typeface="Calibri"/>
            </a:endParaRPr>
          </a:p>
        </p:txBody>
      </p:sp>
      <p:pic>
        <p:nvPicPr>
          <p:cNvPr id="6" name="Picture 7" descr="A screenshot of a cell phone&#10;&#10;Description automatically generated">
            <a:extLst>
              <a:ext uri="{FF2B5EF4-FFF2-40B4-BE49-F238E27FC236}">
                <a16:creationId xmlns:a16="http://schemas.microsoft.com/office/drawing/2014/main" id="{9F88534F-2E78-413F-AE28-7021917A91CA}"/>
              </a:ext>
            </a:extLst>
          </p:cNvPr>
          <p:cNvPicPr>
            <a:picLocks noChangeAspect="1"/>
          </p:cNvPicPr>
          <p:nvPr/>
        </p:nvPicPr>
        <p:blipFill>
          <a:blip r:embed="rId3"/>
          <a:stretch>
            <a:fillRect/>
          </a:stretch>
        </p:blipFill>
        <p:spPr>
          <a:xfrm>
            <a:off x="113321" y="2914183"/>
            <a:ext cx="6807195" cy="3813870"/>
          </a:xfrm>
          <a:prstGeom prst="rect">
            <a:avLst/>
          </a:prstGeom>
          <a:noFill/>
          <a:ln cap="flat">
            <a:noFill/>
          </a:ln>
        </p:spPr>
      </p:pic>
      <p:sp>
        <p:nvSpPr>
          <p:cNvPr id="7" name="TextBox 7">
            <a:extLst>
              <a:ext uri="{FF2B5EF4-FFF2-40B4-BE49-F238E27FC236}">
                <a16:creationId xmlns:a16="http://schemas.microsoft.com/office/drawing/2014/main" id="{2A1BE0E2-647E-465C-B6D5-5FD807DAA752}"/>
              </a:ext>
            </a:extLst>
          </p:cNvPr>
          <p:cNvSpPr txBox="1"/>
          <p:nvPr/>
        </p:nvSpPr>
        <p:spPr>
          <a:xfrm>
            <a:off x="2243014" y="2555629"/>
            <a:ext cx="2743200"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alibri"/>
                <a:cs typeface="Calibri"/>
              </a:rPr>
              <a:t>Example Year 3 timetable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3EBB5-13BE-4C99-9A5E-6C4097FF4F3B}"/>
              </a:ext>
            </a:extLst>
          </p:cNvPr>
          <p:cNvSpPr txBox="1">
            <a:spLocks noGrp="1"/>
          </p:cNvSpPr>
          <p:nvPr>
            <p:ph type="title"/>
          </p:nvPr>
        </p:nvSpPr>
        <p:spPr/>
        <p:txBody>
          <a:bodyPr anchorCtr="0"/>
          <a:lstStyle/>
          <a:p>
            <a:pPr lvl="0" algn="l"/>
            <a:r>
              <a:rPr lang="en-US" sz="6600" b="1">
                <a:solidFill>
                  <a:srgbClr val="558ED5"/>
                </a:solidFill>
                <a:effectLst>
                  <a:outerShdw dist="20323" dir="1799338">
                    <a:srgbClr val="000000"/>
                  </a:outerShdw>
                </a:effectLst>
              </a:rPr>
              <a:t>PE Kit</a:t>
            </a:r>
            <a:endParaRPr lang="en-GB"/>
          </a:p>
        </p:txBody>
      </p:sp>
      <p:pic>
        <p:nvPicPr>
          <p:cNvPr id="3" name="Content Placeholder 3">
            <a:extLst>
              <a:ext uri="{FF2B5EF4-FFF2-40B4-BE49-F238E27FC236}">
                <a16:creationId xmlns:a16="http://schemas.microsoft.com/office/drawing/2014/main" id="{99A0A924-845D-4518-94EF-82B86ABB1CDA}"/>
              </a:ext>
            </a:extLst>
          </p:cNvPr>
          <p:cNvPicPr>
            <a:picLocks noGrp="1" noChangeAspect="1"/>
          </p:cNvPicPr>
          <p:nvPr>
            <p:ph idx="1"/>
          </p:nvPr>
        </p:nvPicPr>
        <p:blipFill>
          <a:blip r:embed="rId2"/>
          <a:stretch>
            <a:fillRect/>
          </a:stretch>
        </p:blipFill>
        <p:spPr>
          <a:xfrm>
            <a:off x="2915820" y="168331"/>
            <a:ext cx="5770979" cy="668966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C1B7656-D509-40ED-8DAE-42761906ED9D}"/>
              </a:ext>
            </a:extLst>
          </p:cNvPr>
          <p:cNvPicPr>
            <a:picLocks noChangeAspect="1"/>
          </p:cNvPicPr>
          <p:nvPr/>
        </p:nvPicPr>
        <p:blipFill>
          <a:blip r:embed="rId2"/>
          <a:srcRect/>
          <a:stretch>
            <a:fillRect/>
          </a:stretch>
        </p:blipFill>
        <p:spPr>
          <a:xfrm>
            <a:off x="6269967" y="6048371"/>
            <a:ext cx="2857500" cy="809628"/>
          </a:xfrm>
          <a:prstGeom prst="rect">
            <a:avLst/>
          </a:prstGeom>
          <a:noFill/>
          <a:ln cap="flat">
            <a:noFill/>
          </a:ln>
        </p:spPr>
      </p:pic>
      <p:sp>
        <p:nvSpPr>
          <p:cNvPr id="3" name="Rectangle 4">
            <a:extLst>
              <a:ext uri="{FF2B5EF4-FFF2-40B4-BE49-F238E27FC236}">
                <a16:creationId xmlns:a16="http://schemas.microsoft.com/office/drawing/2014/main" id="{825B1DC2-B8F9-483B-8B80-B56C617EEF4A}"/>
              </a:ext>
            </a:extLst>
          </p:cNvPr>
          <p:cNvSpPr/>
          <p:nvPr/>
        </p:nvSpPr>
        <p:spPr>
          <a:xfrm>
            <a:off x="638772" y="26106"/>
            <a:ext cx="7772207" cy="110799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558ED5"/>
                </a:solidFill>
                <a:effectLst>
                  <a:outerShdw dist="20323" dir="1799338">
                    <a:srgbClr val="000000"/>
                  </a:outerShdw>
                </a:effectLst>
                <a:uFillTx/>
                <a:latin typeface="Calibri"/>
              </a:rPr>
              <a:t>         Uniform </a:t>
            </a:r>
          </a:p>
        </p:txBody>
      </p:sp>
      <p:sp>
        <p:nvSpPr>
          <p:cNvPr id="4" name="TextBox 2">
            <a:extLst>
              <a:ext uri="{FF2B5EF4-FFF2-40B4-BE49-F238E27FC236}">
                <a16:creationId xmlns:a16="http://schemas.microsoft.com/office/drawing/2014/main" id="{8EEEE880-7AFB-45AE-A7FC-ACA878D1FFD0}"/>
              </a:ext>
            </a:extLst>
          </p:cNvPr>
          <p:cNvSpPr txBox="1"/>
          <p:nvPr/>
        </p:nvSpPr>
        <p:spPr>
          <a:xfrm>
            <a:off x="-45271" y="1018385"/>
            <a:ext cx="8904107" cy="5601532"/>
          </a:xfrm>
          <a:prstGeom prst="rect">
            <a:avLst/>
          </a:prstGeom>
          <a:noFill/>
          <a:ln cap="flat">
            <a:noFill/>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It is very important that your child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has the correct uniform and that all </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of it is labelled with name and class. </a:t>
            </a:r>
            <a:endParaRPr lang="en-GB" sz="2800" b="0"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Year 3 children are expected to wear a school tie and shirt (not polo shirts).</a:t>
            </a:r>
            <a:endParaRPr lang="en-GB" sz="2800" b="0"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PE kits should consist of:</a:t>
            </a:r>
            <a:endParaRPr lang="en-GB" sz="2800" b="0" i="0" u="none" strike="noStrike" kern="1200" cap="none" spc="0" baseline="0">
              <a:solidFill>
                <a:srgbClr val="000000"/>
              </a:solidFill>
              <a:uFillTx/>
              <a:latin typeface="Calibri"/>
              <a:cs typeface="Calibri"/>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Black jogging bottoms/ leggings</a:t>
            </a:r>
            <a:endParaRPr lang="en-GB" sz="2800" b="0" i="0" u="none" strike="noStrike" kern="1200" cap="none" spc="0" baseline="0">
              <a:solidFill>
                <a:srgbClr val="000000"/>
              </a:solidFill>
              <a:uFillTx/>
              <a:latin typeface="Calibri"/>
              <a:cs typeface="Calibri"/>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White t-shirt</a:t>
            </a:r>
            <a:endParaRPr lang="en-GB" sz="2800" b="0" i="0" u="none" strike="noStrike" kern="1200" cap="none" spc="0" baseline="0">
              <a:solidFill>
                <a:srgbClr val="000000"/>
              </a:solidFill>
              <a:uFillTx/>
              <a:latin typeface="Calibri"/>
              <a:cs typeface="Calibri"/>
            </a:endParaRPr>
          </a:p>
          <a:p>
            <a:pPr marL="1371600" marR="0" lvl="2"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Black or white plimsolls/trainers for outside</a:t>
            </a:r>
            <a:endParaRPr lang="en-GB" sz="2800" b="0" i="0" u="none" strike="noStrike" kern="1200" cap="none" spc="0" baseline="0">
              <a:solidFill>
                <a:srgbClr val="000000"/>
              </a:solidFill>
              <a:uFillTx/>
              <a:latin typeface="Calibri"/>
              <a:cs typeface="Calibri"/>
            </a:endParaRPr>
          </a:p>
          <a:p>
            <a:pPr marL="457200" marR="0" lvl="0"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If your child’s class has PE as the first session of the day, the children may come dressed in their PE kits but will need to have their school uniform as well. </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alibri"/>
            </a:endParaRPr>
          </a:p>
        </p:txBody>
      </p:sp>
      <p:pic>
        <p:nvPicPr>
          <p:cNvPr id="5" name="Picture 2" descr="Image result for colindale primary school pe kit">
            <a:extLst>
              <a:ext uri="{FF2B5EF4-FFF2-40B4-BE49-F238E27FC236}">
                <a16:creationId xmlns:a16="http://schemas.microsoft.com/office/drawing/2014/main" id="{FF586723-BB87-4A0E-881D-38C86E269E03}"/>
              </a:ext>
            </a:extLst>
          </p:cNvPr>
          <p:cNvPicPr>
            <a:picLocks noChangeAspect="1"/>
          </p:cNvPicPr>
          <p:nvPr/>
        </p:nvPicPr>
        <p:blipFill>
          <a:blip r:embed="rId3"/>
          <a:srcRect/>
          <a:stretch>
            <a:fillRect/>
          </a:stretch>
        </p:blipFill>
        <p:spPr>
          <a:xfrm>
            <a:off x="5942786" y="26106"/>
            <a:ext cx="3064373" cy="2417947"/>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11" descr="A screenshot of a cell phone&#10;&#10;Description automatically generated">
            <a:extLst>
              <a:ext uri="{FF2B5EF4-FFF2-40B4-BE49-F238E27FC236}">
                <a16:creationId xmlns:a16="http://schemas.microsoft.com/office/drawing/2014/main" id="{9A0B2D7D-E299-4704-B23B-9BE24BA95936}"/>
              </a:ext>
            </a:extLst>
          </p:cNvPr>
          <p:cNvPicPr>
            <a:picLocks noChangeAspect="1"/>
          </p:cNvPicPr>
          <p:nvPr/>
        </p:nvPicPr>
        <p:blipFill>
          <a:blip r:embed="rId2"/>
          <a:stretch>
            <a:fillRect/>
          </a:stretch>
        </p:blipFill>
        <p:spPr>
          <a:xfrm>
            <a:off x="6356991" y="857039"/>
            <a:ext cx="2419164" cy="4114800"/>
          </a:xfrm>
          <a:prstGeom prst="rect">
            <a:avLst/>
          </a:prstGeom>
          <a:noFill/>
          <a:ln cap="flat">
            <a:noFill/>
          </a:ln>
        </p:spPr>
      </p:pic>
      <p:pic>
        <p:nvPicPr>
          <p:cNvPr id="3" name="Picture 3">
            <a:extLst>
              <a:ext uri="{FF2B5EF4-FFF2-40B4-BE49-F238E27FC236}">
                <a16:creationId xmlns:a16="http://schemas.microsoft.com/office/drawing/2014/main" id="{E4E3DFC2-E1C8-4BB2-BF30-2DD184286B6D}"/>
              </a:ext>
            </a:extLst>
          </p:cNvPr>
          <p:cNvPicPr>
            <a:picLocks noChangeAspect="1"/>
          </p:cNvPicPr>
          <p:nvPr/>
        </p:nvPicPr>
        <p:blipFill>
          <a:blip r:embed="rId3"/>
          <a:srcRect/>
          <a:stretch>
            <a:fillRect/>
          </a:stretch>
        </p:blipFill>
        <p:spPr>
          <a:xfrm>
            <a:off x="6875026" y="6092683"/>
            <a:ext cx="2232251" cy="761192"/>
          </a:xfrm>
          <a:prstGeom prst="rect">
            <a:avLst/>
          </a:prstGeom>
          <a:noFill/>
          <a:ln cap="flat">
            <a:noFill/>
          </a:ln>
        </p:spPr>
      </p:pic>
      <p:sp>
        <p:nvSpPr>
          <p:cNvPr id="4" name="Rectangle 4">
            <a:extLst>
              <a:ext uri="{FF2B5EF4-FFF2-40B4-BE49-F238E27FC236}">
                <a16:creationId xmlns:a16="http://schemas.microsoft.com/office/drawing/2014/main" id="{528C522E-1A2A-4677-9D00-E401D0BE1291}"/>
              </a:ext>
            </a:extLst>
          </p:cNvPr>
          <p:cNvSpPr/>
          <p:nvPr/>
        </p:nvSpPr>
        <p:spPr>
          <a:xfrm>
            <a:off x="659008" y="-91741"/>
            <a:ext cx="7677640" cy="110799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558ED5"/>
                </a:solidFill>
                <a:effectLst>
                  <a:outerShdw dist="20323" dir="1799338">
                    <a:srgbClr val="000000"/>
                  </a:outerShdw>
                </a:effectLst>
                <a:uFillTx/>
                <a:latin typeface="Calibri"/>
              </a:rPr>
              <a:t>Home Learning </a:t>
            </a:r>
          </a:p>
        </p:txBody>
      </p:sp>
      <p:sp>
        <p:nvSpPr>
          <p:cNvPr id="5" name="TextBox 2">
            <a:extLst>
              <a:ext uri="{FF2B5EF4-FFF2-40B4-BE49-F238E27FC236}">
                <a16:creationId xmlns:a16="http://schemas.microsoft.com/office/drawing/2014/main" id="{6549921E-C230-4B50-B201-99D82CB638CF}"/>
              </a:ext>
            </a:extLst>
          </p:cNvPr>
          <p:cNvSpPr txBox="1"/>
          <p:nvPr/>
        </p:nvSpPr>
        <p:spPr>
          <a:xfrm>
            <a:off x="179515" y="892262"/>
            <a:ext cx="8784979" cy="181587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p:txBody>
      </p:sp>
      <p:pic>
        <p:nvPicPr>
          <p:cNvPr id="6" name="Picture 4" descr="Image result for child reading with an adult">
            <a:extLst>
              <a:ext uri="{FF2B5EF4-FFF2-40B4-BE49-F238E27FC236}">
                <a16:creationId xmlns:a16="http://schemas.microsoft.com/office/drawing/2014/main" id="{A0026FAD-8A2B-4DEB-8E4B-DD32A0B6F61E}"/>
              </a:ext>
            </a:extLst>
          </p:cNvPr>
          <p:cNvPicPr>
            <a:picLocks noChangeAspect="1"/>
          </p:cNvPicPr>
          <p:nvPr/>
        </p:nvPicPr>
        <p:blipFill>
          <a:blip r:embed="rId4"/>
          <a:srcRect/>
          <a:stretch>
            <a:fillRect/>
          </a:stretch>
        </p:blipFill>
        <p:spPr>
          <a:xfrm>
            <a:off x="58366" y="4785338"/>
            <a:ext cx="1584179" cy="964499"/>
          </a:xfrm>
          <a:prstGeom prst="rect">
            <a:avLst/>
          </a:prstGeom>
          <a:noFill/>
          <a:ln cap="flat">
            <a:noFill/>
          </a:ln>
        </p:spPr>
      </p:pic>
      <p:pic>
        <p:nvPicPr>
          <p:cNvPr id="7" name="Picture 6" descr="Image result for learning maths children">
            <a:extLst>
              <a:ext uri="{FF2B5EF4-FFF2-40B4-BE49-F238E27FC236}">
                <a16:creationId xmlns:a16="http://schemas.microsoft.com/office/drawing/2014/main" id="{F16AE1B9-02DD-4617-AA38-47A7C8ADB764}"/>
              </a:ext>
            </a:extLst>
          </p:cNvPr>
          <p:cNvPicPr>
            <a:picLocks noChangeAspect="1"/>
          </p:cNvPicPr>
          <p:nvPr/>
        </p:nvPicPr>
        <p:blipFill>
          <a:blip r:embed="rId5"/>
          <a:srcRect/>
          <a:stretch>
            <a:fillRect/>
          </a:stretch>
        </p:blipFill>
        <p:spPr>
          <a:xfrm>
            <a:off x="4249015" y="1016255"/>
            <a:ext cx="1957318" cy="1306293"/>
          </a:xfrm>
          <a:prstGeom prst="rect">
            <a:avLst/>
          </a:prstGeom>
          <a:noFill/>
          <a:ln cap="flat">
            <a:noFill/>
          </a:ln>
        </p:spPr>
      </p:pic>
      <p:pic>
        <p:nvPicPr>
          <p:cNvPr id="8" name="Picture 10" descr="Image result for learning spellings son with dad">
            <a:extLst>
              <a:ext uri="{FF2B5EF4-FFF2-40B4-BE49-F238E27FC236}">
                <a16:creationId xmlns:a16="http://schemas.microsoft.com/office/drawing/2014/main" id="{06ADD81C-F677-4D1C-90AB-BE622BF719B4}"/>
              </a:ext>
            </a:extLst>
          </p:cNvPr>
          <p:cNvPicPr>
            <a:picLocks noChangeAspect="1"/>
          </p:cNvPicPr>
          <p:nvPr/>
        </p:nvPicPr>
        <p:blipFill>
          <a:blip r:embed="rId6"/>
          <a:srcRect/>
          <a:stretch>
            <a:fillRect/>
          </a:stretch>
        </p:blipFill>
        <p:spPr>
          <a:xfrm>
            <a:off x="177302" y="3225619"/>
            <a:ext cx="1244096" cy="1299389"/>
          </a:xfrm>
          <a:prstGeom prst="rect">
            <a:avLst/>
          </a:prstGeom>
          <a:noFill/>
          <a:ln cap="flat">
            <a:noFill/>
          </a:ln>
        </p:spPr>
      </p:pic>
      <p:pic>
        <p:nvPicPr>
          <p:cNvPr id="9" name="Picture 5">
            <a:extLst>
              <a:ext uri="{FF2B5EF4-FFF2-40B4-BE49-F238E27FC236}">
                <a16:creationId xmlns:a16="http://schemas.microsoft.com/office/drawing/2014/main" id="{EAEF5E18-3E34-4616-9B7D-ADB3A71D148E}"/>
              </a:ext>
            </a:extLst>
          </p:cNvPr>
          <p:cNvPicPr>
            <a:picLocks noChangeAspect="1"/>
          </p:cNvPicPr>
          <p:nvPr/>
        </p:nvPicPr>
        <p:blipFill>
          <a:blip r:embed="rId7"/>
          <a:stretch>
            <a:fillRect/>
          </a:stretch>
        </p:blipFill>
        <p:spPr>
          <a:xfrm>
            <a:off x="58741" y="1109048"/>
            <a:ext cx="3960440" cy="2028568"/>
          </a:xfrm>
          <a:prstGeom prst="rect">
            <a:avLst/>
          </a:prstGeom>
          <a:noFill/>
          <a:ln cap="flat">
            <a:noFill/>
          </a:ln>
        </p:spPr>
      </p:pic>
      <p:pic>
        <p:nvPicPr>
          <p:cNvPr id="10" name="Picture 6">
            <a:extLst>
              <a:ext uri="{FF2B5EF4-FFF2-40B4-BE49-F238E27FC236}">
                <a16:creationId xmlns:a16="http://schemas.microsoft.com/office/drawing/2014/main" id="{73411360-E7F6-43A8-B3F1-A5AB9385C234}"/>
              </a:ext>
            </a:extLst>
          </p:cNvPr>
          <p:cNvPicPr>
            <a:picLocks noChangeAspect="1"/>
          </p:cNvPicPr>
          <p:nvPr/>
        </p:nvPicPr>
        <p:blipFill>
          <a:blip r:embed="rId8"/>
          <a:stretch>
            <a:fillRect/>
          </a:stretch>
        </p:blipFill>
        <p:spPr>
          <a:xfrm>
            <a:off x="1785009" y="3222208"/>
            <a:ext cx="3999411" cy="3319555"/>
          </a:xfrm>
          <a:prstGeom prst="rect">
            <a:avLst/>
          </a:prstGeom>
          <a:noFill/>
          <a:ln cap="flat">
            <a:noFill/>
          </a:ln>
        </p:spPr>
      </p:pic>
      <p:sp>
        <p:nvSpPr>
          <p:cNvPr id="11" name="Arrow: Down 8">
            <a:extLst>
              <a:ext uri="{FF2B5EF4-FFF2-40B4-BE49-F238E27FC236}">
                <a16:creationId xmlns:a16="http://schemas.microsoft.com/office/drawing/2014/main" id="{14DEA00C-607B-4E89-86F6-00BE30B5B2D8}"/>
              </a:ext>
            </a:extLst>
          </p:cNvPr>
          <p:cNvSpPr/>
          <p:nvPr/>
        </p:nvSpPr>
        <p:spPr>
          <a:xfrm rot="19538262">
            <a:off x="2370820" y="2795713"/>
            <a:ext cx="556101" cy="865168"/>
          </a:xfrm>
          <a:custGeom>
            <a:avLst>
              <a:gd name="f0" fmla="val 14658"/>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Arrow: Down 13">
            <a:extLst>
              <a:ext uri="{FF2B5EF4-FFF2-40B4-BE49-F238E27FC236}">
                <a16:creationId xmlns:a16="http://schemas.microsoft.com/office/drawing/2014/main" id="{5D4146FB-4967-46EC-9354-4311761E75F2}"/>
              </a:ext>
            </a:extLst>
          </p:cNvPr>
          <p:cNvSpPr/>
          <p:nvPr/>
        </p:nvSpPr>
        <p:spPr>
          <a:xfrm rot="14088093">
            <a:off x="5703625" y="2599657"/>
            <a:ext cx="556101" cy="902037"/>
          </a:xfrm>
          <a:custGeom>
            <a:avLst>
              <a:gd name="f0" fmla="val 1494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val f7"/>
              <a:gd name="f15" fmla="val f8"/>
              <a:gd name="f16" fmla="pin 0 f1 10800"/>
              <a:gd name="f17" fmla="pin 0 f0 216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1"/>
              <a:gd name="f29" fmla="+- 21600 0 f22"/>
              <a:gd name="f30" fmla="*/ f21 f12 1"/>
              <a:gd name="f31" fmla="*/ f22 f13 1"/>
              <a:gd name="f32" fmla="+- f25 0 f3"/>
              <a:gd name="f33" fmla="+- f26 0 f3"/>
              <a:gd name="f34" fmla="*/ 0 f27 1"/>
              <a:gd name="f35" fmla="*/ 21600 f27 1"/>
              <a:gd name="f36" fmla="*/ f29 f21 1"/>
              <a:gd name="f37" fmla="*/ f28 f12 1"/>
              <a:gd name="f38" fmla="*/ f36 1 10800"/>
              <a:gd name="f39" fmla="*/ f34 1 f27"/>
              <a:gd name="f40" fmla="*/ f35 1 f27"/>
              <a:gd name="f41" fmla="+- f22 f38 0"/>
              <a:gd name="f42" fmla="*/ f39 f13 1"/>
              <a:gd name="f43" fmla="*/ f39 f12 1"/>
              <a:gd name="f44" fmla="*/ f40 f12 1"/>
              <a:gd name="f45" fmla="*/ f41 f13 1"/>
            </a:gdLst>
            <a:ahLst>
              <a:ahXY gdRefX="f1" minX="f7" maxX="f9" gdRefY="f0" minY="f7" maxY="f8">
                <a:pos x="f23" y="f24"/>
              </a:ahXY>
            </a:ahLst>
            <a:cxnLst>
              <a:cxn ang="3cd4">
                <a:pos x="hc" y="t"/>
              </a:cxn>
              <a:cxn ang="0">
                <a:pos x="r" y="vc"/>
              </a:cxn>
              <a:cxn ang="cd4">
                <a:pos x="hc" y="b"/>
              </a:cxn>
              <a:cxn ang="cd2">
                <a:pos x="l" y="vc"/>
              </a:cxn>
              <a:cxn ang="f32">
                <a:pos x="f43" y="f31"/>
              </a:cxn>
              <a:cxn ang="f33">
                <a:pos x="f44" y="f31"/>
              </a:cxn>
            </a:cxnLst>
            <a:rect l="f30" t="f42" r="f37" b="f45"/>
            <a:pathLst>
              <a:path w="21600" h="21600">
                <a:moveTo>
                  <a:pt x="f21" y="f7"/>
                </a:moveTo>
                <a:lnTo>
                  <a:pt x="f21" y="f22"/>
                </a:lnTo>
                <a:lnTo>
                  <a:pt x="f7" y="f22"/>
                </a:lnTo>
                <a:lnTo>
                  <a:pt x="f9" y="f8"/>
                </a:lnTo>
                <a:lnTo>
                  <a:pt x="f8" y="f22"/>
                </a:lnTo>
                <a:lnTo>
                  <a:pt x="f28" y="f22"/>
                </a:lnTo>
                <a:lnTo>
                  <a:pt x="f28" y="f7"/>
                </a:lnTo>
                <a:close/>
              </a:path>
            </a:pathLst>
          </a:custGeom>
          <a:solidFill>
            <a:srgbClr val="4F81BD"/>
          </a:solidFill>
          <a:ln w="25402" cap="flat">
            <a:solidFill>
              <a:srgbClr val="385D8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TextBox 9">
            <a:extLst>
              <a:ext uri="{FF2B5EF4-FFF2-40B4-BE49-F238E27FC236}">
                <a16:creationId xmlns:a16="http://schemas.microsoft.com/office/drawing/2014/main" id="{E51C4549-969F-4909-98B9-0AF8B168E556}"/>
              </a:ext>
            </a:extLst>
          </p:cNvPr>
          <p:cNvSpPr txBox="1"/>
          <p:nvPr/>
        </p:nvSpPr>
        <p:spPr>
          <a:xfrm>
            <a:off x="5781111" y="4962878"/>
            <a:ext cx="3215588"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Calibri"/>
                <a:cs typeface="Calibri"/>
              </a:rPr>
              <a:t>You can click on the link below for direct access: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Calibri"/>
                <a:cs typeface="Calibri"/>
                <a:hlinkClick r:id="rId9"/>
              </a:rPr>
              <a:t>https://www.colindale.barnet.sch.uk/year-3-home-learning-page/</a:t>
            </a: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cs typeface="Calibri"/>
            </a:endParaRPr>
          </a:p>
        </p:txBody>
      </p:sp>
      <p:sp>
        <p:nvSpPr>
          <p:cNvPr id="14" name="TextBox 11">
            <a:extLst>
              <a:ext uri="{FF2B5EF4-FFF2-40B4-BE49-F238E27FC236}">
                <a16:creationId xmlns:a16="http://schemas.microsoft.com/office/drawing/2014/main" id="{77B76D2B-9012-4EBE-9E29-D788F9F1FF8E}"/>
              </a:ext>
            </a:extLst>
          </p:cNvPr>
          <p:cNvSpPr txBox="1"/>
          <p:nvPr/>
        </p:nvSpPr>
        <p:spPr>
          <a:xfrm>
            <a:off x="61365" y="736201"/>
            <a:ext cx="332524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cs typeface="Calibri"/>
              </a:rPr>
              <a:t>Access through School website: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3">
    <p:bg>
      <p:bgPr>
        <a:gradFill>
          <a:gsLst>
            <a:gs pos="0">
              <a:srgbClr val="7030A0"/>
            </a:gs>
            <a:gs pos="100000">
              <a:srgbClr val="C2D1ED"/>
            </a:gs>
          </a:gsLst>
          <a:lin ang="5400000"/>
        </a:gra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F31F213-FD72-487B-B49B-A5DB8B91D772}"/>
              </a:ext>
            </a:extLst>
          </p:cNvPr>
          <p:cNvPicPr>
            <a:picLocks noChangeAspect="1"/>
          </p:cNvPicPr>
          <p:nvPr/>
        </p:nvPicPr>
        <p:blipFill>
          <a:blip r:embed="rId2"/>
          <a:srcRect/>
          <a:stretch>
            <a:fillRect/>
          </a:stretch>
        </p:blipFill>
        <p:spPr>
          <a:xfrm>
            <a:off x="6285302" y="6046058"/>
            <a:ext cx="2857500" cy="809628"/>
          </a:xfrm>
          <a:prstGeom prst="rect">
            <a:avLst/>
          </a:prstGeom>
          <a:noFill/>
          <a:ln cap="flat">
            <a:noFill/>
          </a:ln>
        </p:spPr>
      </p:pic>
      <p:sp>
        <p:nvSpPr>
          <p:cNvPr id="3" name="Rectangle 4">
            <a:extLst>
              <a:ext uri="{FF2B5EF4-FFF2-40B4-BE49-F238E27FC236}">
                <a16:creationId xmlns:a16="http://schemas.microsoft.com/office/drawing/2014/main" id="{55BE107C-B652-4CA3-8283-060AE916EBF7}"/>
              </a:ext>
            </a:extLst>
          </p:cNvPr>
          <p:cNvSpPr/>
          <p:nvPr/>
        </p:nvSpPr>
        <p:spPr>
          <a:xfrm>
            <a:off x="622029" y="0"/>
            <a:ext cx="7772207" cy="110799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600" b="1" i="0" u="none" strike="noStrike" kern="1200" cap="none" spc="0" baseline="0">
                <a:solidFill>
                  <a:srgbClr val="00B0F0"/>
                </a:solidFill>
                <a:effectLst>
                  <a:outerShdw dist="20323" dir="1799338">
                    <a:srgbClr val="000000"/>
                  </a:outerShdw>
                </a:effectLst>
                <a:uFillTx/>
                <a:latin typeface="Calibri"/>
                <a:ea typeface="Calibri"/>
                <a:cs typeface="Calibri"/>
              </a:rPr>
              <a:t>Year 3 Topics</a:t>
            </a:r>
            <a:endParaRPr lang="en-US" sz="6600" b="0" i="0" u="none" strike="noStrike" kern="1200" cap="none" spc="0" baseline="0">
              <a:solidFill>
                <a:srgbClr val="00B0F0"/>
              </a:solidFill>
              <a:uFillTx/>
              <a:latin typeface="Calibri"/>
            </a:endParaRPr>
          </a:p>
        </p:txBody>
      </p:sp>
      <p:sp>
        <p:nvSpPr>
          <p:cNvPr id="4" name="TextBox 2">
            <a:extLst>
              <a:ext uri="{FF2B5EF4-FFF2-40B4-BE49-F238E27FC236}">
                <a16:creationId xmlns:a16="http://schemas.microsoft.com/office/drawing/2014/main" id="{C0DBEBBD-AFE7-4357-8321-ED1CE4F62753}"/>
              </a:ext>
            </a:extLst>
          </p:cNvPr>
          <p:cNvSpPr txBox="1"/>
          <p:nvPr/>
        </p:nvSpPr>
        <p:spPr>
          <a:xfrm>
            <a:off x="0" y="692694"/>
            <a:ext cx="9041568" cy="677108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alibri"/>
              </a:rPr>
              <a:t>Autumn Term (see curriculum overviews)</a:t>
            </a:r>
            <a:r>
              <a:rPr lang="en-GB" sz="2800" b="0" i="0" u="none" strike="noStrike" kern="1200" cap="none" spc="0" baseline="0">
                <a:solidFill>
                  <a:srgbClr val="000000"/>
                </a:solidFill>
                <a:uFillTx/>
                <a:latin typeface="Calibri"/>
              </a:rPr>
              <a:t>: </a:t>
            </a:r>
            <a:endParaRPr lang="en-GB" sz="2800" b="0" i="0" u="none" strike="noStrike" kern="1200" cap="none" spc="0" baseline="0">
              <a:solidFill>
                <a:srgbClr val="000000"/>
              </a:solidFill>
              <a:uFillTx/>
              <a:latin typeface="Calibri"/>
              <a:cs typeface="Calibri"/>
            </a:endParaRPr>
          </a:p>
          <a:p>
            <a:pPr marL="914400" marR="0" lvl="1"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Stone Age, Iron Age and Bronze Age</a:t>
            </a:r>
            <a:endParaRPr lang="en-GB" sz="2800" b="0" i="0" u="none" strike="noStrike" kern="1200" cap="none" spc="0" baseline="0">
              <a:solidFill>
                <a:srgbClr val="000000"/>
              </a:solidFill>
              <a:uFillTx/>
              <a:latin typeface="Calibri"/>
              <a:cs typeface="Calibri"/>
            </a:endParaRPr>
          </a:p>
          <a:p>
            <a:pPr marL="914400" marR="0" lvl="1"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Black History Month</a:t>
            </a:r>
            <a:endParaRPr lang="en-GB" sz="2800" b="0" i="0" u="none" strike="noStrike" kern="1200" cap="none" spc="0" baseline="0">
              <a:solidFill>
                <a:srgbClr val="000000"/>
              </a:solidFill>
              <a:uFillTx/>
              <a:latin typeface="Calibri"/>
              <a:cs typeface="Calibri"/>
            </a:endParaRPr>
          </a:p>
          <a:p>
            <a:pPr marL="914400" marR="0" lvl="1"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Let’s Play- trip to Rushgrove park for science investigation</a:t>
            </a:r>
            <a:endParaRPr lang="en-GB" sz="24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alibri"/>
              </a:rPr>
              <a:t>Spring Term</a:t>
            </a:r>
            <a:r>
              <a:rPr lang="en-GB" sz="2800" b="0" i="0" u="none" strike="noStrike" kern="1200" cap="none" spc="0" baseline="0">
                <a:solidFill>
                  <a:srgbClr val="000000"/>
                </a:solidFill>
                <a:uFillTx/>
                <a:latin typeface="Calibri"/>
              </a:rPr>
              <a:t>:</a:t>
            </a:r>
            <a:endParaRPr lang="en-GB" sz="2800" b="0" i="0" u="none" strike="noStrike" kern="1200" cap="none" spc="0" baseline="0">
              <a:solidFill>
                <a:srgbClr val="000000"/>
              </a:solidFill>
              <a:uFillTx/>
              <a:latin typeface="Calibri"/>
              <a:cs typeface="Calibri"/>
            </a:endParaRPr>
          </a:p>
          <a:p>
            <a:pPr marL="914400" marR="0" lvl="1"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Our World</a:t>
            </a:r>
            <a:endParaRPr lang="en-GB" sz="2800" b="0" i="0" u="none" strike="noStrike" kern="1200" cap="none" spc="0" baseline="0">
              <a:solidFill>
                <a:srgbClr val="000000"/>
              </a:solidFill>
              <a:uFillTx/>
              <a:latin typeface="Calibri"/>
              <a:cs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alibri"/>
              </a:rPr>
              <a:t>Summer Term:</a:t>
            </a:r>
            <a:endParaRPr lang="en-GB" sz="2800" b="1" i="0" u="sng" strike="noStrike" kern="1200" cap="none" spc="0" baseline="0">
              <a:solidFill>
                <a:srgbClr val="000000"/>
              </a:solidFill>
              <a:uFillTx/>
              <a:latin typeface="Calibri"/>
              <a:cs typeface="Calibri"/>
            </a:endParaRPr>
          </a:p>
          <a:p>
            <a:pPr marL="914400" marR="0" lvl="1" indent="-45720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Ancient Egypt</a:t>
            </a:r>
            <a:endParaRPr lang="en-GB" sz="2800" b="0" i="0" u="none" strike="noStrike" kern="1200" cap="none" spc="0" baseline="0">
              <a:solidFill>
                <a:srgbClr val="000000"/>
              </a:solidFill>
              <a:uFillTx/>
              <a:latin typeface="Calibri"/>
              <a:cs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sng" strike="noStrike" kern="1200" cap="none" spc="0" baseline="0">
                <a:solidFill>
                  <a:srgbClr val="000000"/>
                </a:solidFill>
                <a:uFillTx/>
                <a:latin typeface="Calibri"/>
                <a:cs typeface="Calibri"/>
              </a:rPr>
              <a:t>We are only able to have local trips at present, but hope this will change as the year goes on.</a:t>
            </a:r>
          </a:p>
          <a:p>
            <a:pPr marL="1371600" marR="0" lvl="2" indent="-4572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a:rPr>
              <a:t> </a:t>
            </a:r>
          </a:p>
          <a:p>
            <a:pPr marL="342900" marR="0" lvl="0" indent="-34290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705</Words>
  <Application>Microsoft Office PowerPoint</Application>
  <PresentationFormat>Widescreen</PresentationFormat>
  <Paragraphs>93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PowerPoint Presentation</vt:lpstr>
      <vt:lpstr> Staff Team</vt:lpstr>
      <vt:lpstr>PowerPoint Presentation</vt:lpstr>
      <vt:lpstr>PowerPoint Presentation</vt:lpstr>
      <vt:lpstr>PowerPoint Presentation</vt:lpstr>
      <vt:lpstr>PE Kit</vt:lpstr>
      <vt:lpstr>PowerPoint Presentation</vt:lpstr>
      <vt:lpstr>PowerPoint Presentation</vt:lpstr>
      <vt:lpstr>PowerPoint Presentation</vt:lpstr>
      <vt:lpstr>Communicating with your child's teacher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Parmar</dc:creator>
  <cp:lastModifiedBy>Indigo Tree</cp:lastModifiedBy>
  <cp:revision>503</cp:revision>
  <dcterms:created xsi:type="dcterms:W3CDTF">2017-08-18T13:28:59Z</dcterms:created>
  <dcterms:modified xsi:type="dcterms:W3CDTF">2020-09-21T10:34:57Z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0x0101000234F45A1D7D804D965D7B7A87B39DEB</vt:lpwstr>
  </property>
</Properties>
</file>