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58" r:id="rId7"/>
    <p:sldId id="260" r:id="rId8"/>
    <p:sldId id="257" r:id="rId9"/>
    <p:sldId id="271" r:id="rId10"/>
    <p:sldId id="259" r:id="rId11"/>
    <p:sldId id="270" r:id="rId12"/>
    <p:sldId id="264" r:id="rId13"/>
    <p:sldId id="268" r:id="rId14"/>
    <p:sldId id="269" r:id="rId15"/>
    <p:sldId id="261"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D9186-7183-4A4E-B527-BB437342B24E}" v="1342" dt="2020-09-16T10:56:58.426"/>
    <p1510:client id="{279434EA-F61F-4851-916D-57104BCDA2E2}" v="32" dt="2020-09-25T10:47:08.936"/>
    <p1510:client id="{5BC8C920-72E3-DA85-DF5C-75487F3324F3}" v="52" dt="2019-09-10T13:47:58.468"/>
    <p1510:client id="{8D4903DE-4419-BB4D-C2E6-A9F4D6C0B9C5}" v="26" dt="2020-09-16T15:33:25.380"/>
    <p1510:client id="{B82D5D48-15FD-41C2-B644-9CD47D37B815}" v="344" dt="2020-09-17T12:01:34.824"/>
    <p1510:client id="{C9E3FDA1-FCC0-C76D-0FEB-CD844BE59FA8}" v="88" dt="2020-09-16T13:24:30.543"/>
    <p1510:client id="{CCAD351D-38D0-4842-B8D3-0821F41B51A8}" v="214" dt="2020-09-25T09:37:14.280"/>
    <p1510:client id="{D8AB471F-96DE-64C2-473A-80C78FF72A74}" v="249" dt="2020-07-07T13:36:18.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254982-FC49-4845-9277-90F068E7F1B5}"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11192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254982-FC49-4845-9277-90F068E7F1B5}"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1813296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254982-FC49-4845-9277-90F068E7F1B5}"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48978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254982-FC49-4845-9277-90F068E7F1B5}"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46482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254982-FC49-4845-9277-90F068E7F1B5}"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413663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254982-FC49-4845-9277-90F068E7F1B5}"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2465693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254982-FC49-4845-9277-90F068E7F1B5}" type="datetimeFigureOut">
              <a:rPr lang="en-GB" smtClean="0"/>
              <a:t>25/09/2020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14208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254982-FC49-4845-9277-90F068E7F1B5}" type="datetimeFigureOut">
              <a:rPr lang="en-GB" smtClean="0"/>
              <a:t>25/09/2020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391207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54982-FC49-4845-9277-90F068E7F1B5}" type="datetimeFigureOut">
              <a:rPr lang="en-GB" smtClean="0"/>
              <a:t>25/09/2020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67753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54982-FC49-4845-9277-90F068E7F1B5}"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308956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54982-FC49-4845-9277-90F068E7F1B5}"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679868-E61F-4DDE-8905-8D4235000001}" type="slidenum">
              <a:rPr lang="en-GB" smtClean="0"/>
              <a:t>‹#›</a:t>
            </a:fld>
            <a:endParaRPr lang="en-GB"/>
          </a:p>
        </p:txBody>
      </p:sp>
    </p:spTree>
    <p:extLst>
      <p:ext uri="{BB962C8B-B14F-4D97-AF65-F5344CB8AC3E}">
        <p14:creationId xmlns:p14="http://schemas.microsoft.com/office/powerpoint/2010/main" val="412820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6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54982-FC49-4845-9277-90F068E7F1B5}" type="datetimeFigureOut">
              <a:rPr lang="en-GB" smtClean="0"/>
              <a:t>25/09/2020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79868-E61F-4DDE-8905-8D4235000001}" type="slidenum">
              <a:rPr lang="en-GB" smtClean="0"/>
              <a:t>‹#›</a:t>
            </a:fld>
            <a:endParaRPr lang="en-GB"/>
          </a:p>
        </p:txBody>
      </p:sp>
    </p:spTree>
    <p:extLst>
      <p:ext uri="{BB962C8B-B14F-4D97-AF65-F5344CB8AC3E}">
        <p14:creationId xmlns:p14="http://schemas.microsoft.com/office/powerpoint/2010/main" val="2428065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Year2@colindale.barnetmail.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lindale.barnet.sch.uk/"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mailto:Year3@colindale.barnetmail.net"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Year3@colindale.barnetmail.ne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colindale.barnet.sch.uk/year-1-home-learning-page/" TargetMode="External"/><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805264"/>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0012" y="1196752"/>
            <a:ext cx="7772208" cy="3046988"/>
          </a:xfrm>
          <a:prstGeom prst="rect">
            <a:avLst/>
          </a:prstGeom>
          <a:noFill/>
        </p:spPr>
        <p:txBody>
          <a:bodyPr wrap="square" lIns="91440" tIns="45720" rIns="91440" bIns="45720">
            <a:spAutoFit/>
          </a:bodyPr>
          <a:lstStyle/>
          <a:p>
            <a:pPr algn="ctr"/>
            <a:r>
              <a:rPr lang="en-US" sz="9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Welcom</a:t>
            </a:r>
            <a:r>
              <a:rPr lang="en-US" sz="9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e to </a:t>
            </a:r>
          </a:p>
          <a:p>
            <a:pPr algn="ctr"/>
            <a:r>
              <a:rPr lang="en-US" sz="9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Year 1</a:t>
            </a:r>
            <a:endParaRPr lang="en-US" sz="9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148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298" y="6046060"/>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2029" y="0"/>
            <a:ext cx="7772208" cy="1107996"/>
          </a:xfrm>
          <a:prstGeom prst="rect">
            <a:avLst/>
          </a:prstGeom>
          <a:noFill/>
        </p:spPr>
        <p:txBody>
          <a:bodyPr wrap="square" lIns="91440" tIns="45720" rIns="91440" bIns="45720" anchor="t">
            <a:spAutoFit/>
          </a:bodyPr>
          <a:lstStyle/>
          <a:p>
            <a:pPr algn="ctr">
              <a:defRPr/>
            </a:pPr>
            <a:r>
              <a:rPr lang="en-US" sz="6600" b="1" dirty="0">
                <a:ln w="12700">
                  <a:solidFill>
                    <a:srgbClr val="1F497D">
                      <a:satMod val="155000"/>
                    </a:srgbClr>
                  </a:solidFill>
                  <a:prstDash val="solid"/>
                </a:ln>
                <a:solidFill>
                  <a:srgbClr val="00B0F0"/>
                </a:solidFill>
                <a:effectLst>
                  <a:outerShdw blurRad="41275" dist="20320" dir="1800000" algn="tl" rotWithShape="0">
                    <a:srgbClr val="000000">
                      <a:alpha val="40000"/>
                    </a:srgbClr>
                  </a:outerShdw>
                </a:effectLst>
                <a:ea typeface="+mn-lt"/>
                <a:cs typeface="+mn-lt"/>
              </a:rPr>
              <a:t>Year 1 Topics</a:t>
            </a:r>
            <a:endParaRPr lang="en-US" sz="6600" dirty="0">
              <a:solidFill>
                <a:srgbClr val="00B0F0"/>
              </a:solidFill>
              <a:ea typeface="+mn-ea"/>
              <a:cs typeface="+mn-cs"/>
            </a:endParaRPr>
          </a:p>
        </p:txBody>
      </p:sp>
      <p:sp>
        <p:nvSpPr>
          <p:cNvPr id="3" name="TextBox 2"/>
          <p:cNvSpPr txBox="1"/>
          <p:nvPr/>
        </p:nvSpPr>
        <p:spPr>
          <a:xfrm>
            <a:off x="107503" y="908720"/>
            <a:ext cx="8934069" cy="5693866"/>
          </a:xfrm>
          <a:prstGeom prst="rect">
            <a:avLst/>
          </a:prstGeom>
          <a:noFill/>
        </p:spPr>
        <p:txBody>
          <a:bodyPr wrap="square" lIns="91440" tIns="45720" rIns="91440" bIns="45720" rtlCol="0" anchor="t">
            <a:spAutoFit/>
          </a:bodyPr>
          <a:lstStyle/>
          <a:p>
            <a:pPr>
              <a:defRPr/>
            </a:pPr>
            <a:r>
              <a:rPr kumimoji="0" lang="en-GB" sz="2800" b="1" i="0" u="sng" strike="noStrike" kern="1200" cap="none" spc="0" normalizeH="0" baseline="0" noProof="0" dirty="0">
                <a:ln>
                  <a:noFill/>
                </a:ln>
                <a:effectLst/>
                <a:uLnTx/>
                <a:uFillTx/>
                <a:latin typeface="Calibri"/>
                <a:ea typeface="+mn-ea"/>
                <a:cs typeface="+mn-cs"/>
              </a:rPr>
              <a:t>Autumn Term (</a:t>
            </a:r>
            <a:r>
              <a:rPr lang="en-GB" sz="2800" b="1" u="sng" dirty="0">
                <a:latin typeface="Calibri"/>
              </a:rPr>
              <a:t>see curriculum </a:t>
            </a:r>
            <a:r>
              <a:rPr kumimoji="0" lang="en-GB" sz="2800" b="1" i="0" u="sng" strike="noStrike" kern="1200" cap="none" spc="0" normalizeH="0" noProof="0" dirty="0">
                <a:ln>
                  <a:noFill/>
                </a:ln>
                <a:effectLst/>
                <a:uLnTx/>
                <a:uFillTx/>
                <a:latin typeface="Calibri"/>
                <a:ea typeface="+mn-ea"/>
                <a:cs typeface="+mn-cs"/>
              </a:rPr>
              <a:t>overviews)</a:t>
            </a:r>
            <a:r>
              <a:rPr kumimoji="0" lang="en-GB" sz="2800" b="0" i="0" u="none" strike="noStrike" kern="1200" cap="none" spc="0" normalizeH="0" baseline="0" noProof="0" dirty="0">
                <a:ln>
                  <a:noFill/>
                </a:ln>
                <a:effectLst/>
                <a:uLnTx/>
                <a:uFillTx/>
                <a:latin typeface="Calibri"/>
                <a:ea typeface="+mn-ea"/>
                <a:cs typeface="+mn-cs"/>
              </a:rPr>
              <a:t>:</a:t>
            </a:r>
            <a:r>
              <a:rPr lang="en-GB" sz="2800" dirty="0">
                <a:latin typeface="Calibri"/>
              </a:rPr>
              <a:t> </a:t>
            </a:r>
            <a:endParaRPr lang="en-GB" sz="2800" b="0" i="0" u="none" strike="noStrike" kern="1200" cap="none" spc="0" normalizeH="0" baseline="0" noProof="0" dirty="0">
              <a:ln>
                <a:noFill/>
              </a:ln>
              <a:effectLst/>
              <a:uLnTx/>
              <a:uFillTx/>
              <a:latin typeface="Calibri"/>
              <a:cs typeface="Calibri"/>
            </a:endParaRP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kumimoji="0" lang="en-GB" sz="2800" b="0" i="0" strike="noStrike" kern="1200" cap="none" spc="0" normalizeH="0" baseline="0" noProof="0" dirty="0">
                <a:ln>
                  <a:noFill/>
                </a:ln>
                <a:effectLst/>
                <a:uLnTx/>
                <a:uFillTx/>
                <a:latin typeface="Calibri"/>
                <a:ea typeface="+mn-ea"/>
                <a:cs typeface="+mn-cs"/>
              </a:rPr>
              <a:t>Marvellous Me!</a:t>
            </a:r>
            <a:endParaRPr lang="en-GB" sz="2800" b="0" i="0" strike="noStrike" kern="1200" cap="none" spc="0" normalizeH="0" baseline="0" noProof="0" dirty="0">
              <a:ln>
                <a:noFill/>
              </a:ln>
              <a:effectLst/>
              <a:uLnTx/>
              <a:uFillTx/>
              <a:latin typeface="Calibri"/>
              <a:cs typeface="Calibri"/>
            </a:endParaRPr>
          </a:p>
          <a:p>
            <a:pPr marL="914400" lvl="1" indent="-457200">
              <a:buFont typeface="Arial"/>
              <a:buChar char="•"/>
              <a:defRPr/>
            </a:pPr>
            <a:r>
              <a:rPr kumimoji="0" lang="en-GB" sz="2800" b="0" i="0" strike="noStrike" kern="1200" cap="none" spc="0" normalizeH="0" baseline="0" noProof="0" dirty="0">
                <a:ln>
                  <a:noFill/>
                </a:ln>
                <a:effectLst/>
                <a:uLnTx/>
                <a:uFillTx/>
                <a:latin typeface="Calibri"/>
                <a:ea typeface="+mn-ea"/>
                <a:cs typeface="+mn-cs"/>
              </a:rPr>
              <a:t>Traditional Tales </a:t>
            </a:r>
            <a:r>
              <a:rPr kumimoji="0" lang="en-GB" sz="2800" b="0" i="0" strike="noStrike" kern="1200" cap="none" spc="0" normalizeH="0" noProof="0" dirty="0">
                <a:ln>
                  <a:noFill/>
                </a:ln>
                <a:effectLst/>
                <a:uLnTx/>
                <a:uFillTx/>
                <a:latin typeface="Calibri"/>
                <a:ea typeface="+mn-ea"/>
                <a:cs typeface="+mn-cs"/>
              </a:rPr>
              <a:t>(including Black History Month)</a:t>
            </a:r>
            <a:endParaRPr lang="en-GB" sz="2800" b="0" i="0" strike="noStrike" kern="1200" cap="none" spc="0" normalizeH="0" noProof="0" dirty="0">
              <a:ln>
                <a:noFill/>
              </a:ln>
              <a:effectLst/>
              <a:uLnTx/>
              <a:uFillTx/>
              <a:latin typeface="Calibri"/>
              <a:cs typeface="Calibri"/>
            </a:endParaRPr>
          </a:p>
          <a:p>
            <a:pPr marL="458470" lvl="1" indent="-457200">
              <a:buFont typeface="Arial"/>
              <a:buChar char="•"/>
              <a:defRPr/>
            </a:pPr>
            <a:r>
              <a:rPr kumimoji="0" lang="en-GB" sz="2800" b="1" i="0" u="sng" strike="noStrike" kern="1200" cap="none" spc="0" normalizeH="0" baseline="0" noProof="0" dirty="0">
                <a:ln>
                  <a:noFill/>
                </a:ln>
                <a:solidFill>
                  <a:prstClr val="black"/>
                </a:solidFill>
                <a:effectLst/>
                <a:uLnTx/>
                <a:uFillTx/>
                <a:latin typeface="Calibri"/>
                <a:ea typeface="+mn-ea"/>
                <a:cs typeface="+mn-cs"/>
              </a:rPr>
              <a:t>Spring Term</a:t>
            </a:r>
            <a:r>
              <a:rPr kumimoji="0" lang="en-GB" sz="2800" b="0" i="0" u="none" strike="noStrike" kern="1200" cap="none" spc="0" normalizeH="0" baseline="0" noProof="0" dirty="0">
                <a:ln>
                  <a:noFill/>
                </a:ln>
                <a:solidFill>
                  <a:prstClr val="black"/>
                </a:solidFill>
                <a:effectLst/>
                <a:uLnTx/>
                <a:uFillTx/>
                <a:latin typeface="Calibri"/>
                <a:ea typeface="+mn-ea"/>
                <a:cs typeface="+mn-cs"/>
              </a:rPr>
              <a:t>:</a:t>
            </a:r>
            <a:endParaRPr lang="en-GB" sz="2800" b="0" i="0" u="none" strike="noStrike" kern="1200" cap="none" spc="0" normalizeH="0" baseline="0" noProof="0" dirty="0">
              <a:ln>
                <a:noFill/>
              </a:ln>
              <a:solidFill>
                <a:prstClr val="black"/>
              </a:solidFill>
              <a:effectLst/>
              <a:uLnTx/>
              <a:uFillTx/>
              <a:latin typeface="Calibri"/>
              <a:cs typeface="Calibri"/>
            </a:endParaRP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kumimoji="0" lang="en-GB" sz="2800" b="0" i="0" strike="noStrike" kern="1200" cap="none" spc="0" normalizeH="0" baseline="0" noProof="0" dirty="0">
                <a:ln>
                  <a:noFill/>
                </a:ln>
                <a:effectLst/>
                <a:uLnTx/>
                <a:uFillTx/>
                <a:latin typeface="Calibri"/>
                <a:ea typeface="+mn-ea"/>
                <a:cs typeface="+mn-cs"/>
              </a:rPr>
              <a:t>Transport</a:t>
            </a:r>
            <a:endParaRPr lang="en-GB" sz="2800" b="0" i="0" strike="noStrike" kern="1200" cap="none" spc="0" normalizeH="0" baseline="0" noProof="0" dirty="0">
              <a:ln>
                <a:noFill/>
              </a:ln>
              <a:effectLst/>
              <a:uLnTx/>
              <a:uFillTx/>
              <a:latin typeface="Calibri"/>
              <a:cs typeface="Calibri"/>
            </a:endParaRP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lang="en-GB" sz="2800" dirty="0">
                <a:latin typeface="Calibri"/>
              </a:rPr>
              <a:t>Animals</a:t>
            </a:r>
            <a:endParaRPr lang="en-GB" sz="2800" b="0" i="0" strike="noStrike" kern="1200" cap="none" spc="0" normalizeH="0" baseline="0" noProof="0" dirty="0">
              <a:ln>
                <a:noFill/>
              </a:ln>
              <a:effectLst/>
              <a:uLnTx/>
              <a:uFillTx/>
              <a:latin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GB" sz="2800" b="1" i="0" u="sng" strike="noStrike" kern="1200" cap="none" spc="0" normalizeH="0" baseline="0" noProof="0" dirty="0">
                <a:ln>
                  <a:noFill/>
                </a:ln>
                <a:solidFill>
                  <a:prstClr val="black"/>
                </a:solidFill>
                <a:effectLst/>
                <a:uLnTx/>
                <a:uFillTx/>
                <a:latin typeface="Calibri"/>
                <a:ea typeface="+mn-ea"/>
                <a:cs typeface="+mn-cs"/>
              </a:rPr>
              <a:t>Summer Term:</a:t>
            </a:r>
            <a:endParaRPr lang="en-GB" sz="2800" b="1" i="0" u="sng" strike="noStrike" kern="1200" cap="none" spc="0" normalizeH="0" baseline="0" noProof="0" dirty="0">
              <a:ln>
                <a:noFill/>
              </a:ln>
              <a:solidFill>
                <a:prstClr val="black"/>
              </a:solidFill>
              <a:effectLst/>
              <a:uLnTx/>
              <a:uFillTx/>
              <a:latin typeface="Calibri"/>
              <a:cs typeface="Calibri"/>
            </a:endParaRP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kumimoji="0" lang="en-GB" sz="2800" b="0" i="0" strike="noStrike" kern="1200" cap="none" spc="0" normalizeH="0" baseline="0" noProof="0" dirty="0">
                <a:ln>
                  <a:noFill/>
                </a:ln>
                <a:effectLst/>
                <a:uLnTx/>
                <a:uFillTx/>
                <a:latin typeface="Calibri"/>
                <a:ea typeface="+mn-ea"/>
                <a:cs typeface="+mn-cs"/>
              </a:rPr>
              <a:t>Heroes</a:t>
            </a:r>
            <a:r>
              <a:rPr kumimoji="0" lang="en-GB" sz="2800" b="0" i="0" strike="noStrike" kern="1200" cap="none" spc="0" normalizeH="0" noProof="0" dirty="0">
                <a:ln>
                  <a:noFill/>
                </a:ln>
                <a:effectLst/>
                <a:uLnTx/>
                <a:uFillTx/>
                <a:latin typeface="Calibri"/>
                <a:ea typeface="+mn-ea"/>
                <a:cs typeface="+mn-cs"/>
              </a:rPr>
              <a:t> &amp; Heroines</a:t>
            </a:r>
            <a:endParaRPr lang="en-GB" sz="2800" b="0" i="0" strike="noStrike" kern="1200" cap="none" spc="0" normalizeH="0" baseline="0" noProof="0" dirty="0">
              <a:ln>
                <a:noFill/>
              </a:ln>
              <a:effectLst/>
              <a:uLnTx/>
              <a:uFillTx/>
              <a:latin typeface="Calibri"/>
              <a:cs typeface="Calibri"/>
            </a:endParaRP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lang="en-GB" sz="2800" dirty="0">
                <a:latin typeface="Calibri"/>
              </a:rPr>
              <a:t>Under The Sea</a:t>
            </a:r>
            <a:endParaRPr lang="en-GB" sz="2800" b="0" i="0" strike="noStrike" kern="1200" cap="none" spc="0" normalizeH="0" baseline="0" noProof="0" dirty="0">
              <a:ln>
                <a:noFill/>
              </a:ln>
              <a:effectLst/>
              <a:uLnTx/>
              <a:uFillTx/>
              <a:latin typeface="Calibri"/>
              <a:cs typeface="Calibri"/>
            </a:endParaRPr>
          </a:p>
          <a:p>
            <a:pPr algn="ctr">
              <a:defRPr/>
            </a:pPr>
            <a:r>
              <a:rPr lang="en-GB" sz="2800" u="sng" dirty="0">
                <a:latin typeface="Calibri"/>
                <a:cs typeface="Calibri"/>
              </a:rPr>
              <a:t>We are only able to have local trips and visitors into school at present, but hope this will change as the year goes on.</a:t>
            </a:r>
            <a:endParaRPr lang="en-GB" sz="2800" b="0" i="0" u="sng" strike="noStrike" kern="1200" cap="none" spc="0" normalizeH="0" baseline="0" noProof="0" dirty="0">
              <a:ln>
                <a:noFill/>
              </a:ln>
              <a:effectLst/>
              <a:uLnTx/>
              <a:uFillTx/>
              <a:latin typeface="Calibri"/>
              <a:cs typeface="Calibri"/>
            </a:endParaRPr>
          </a:p>
          <a:p>
            <a:pPr marL="1371600" lvl="2" indent="-457200">
              <a:buFont typeface="Wingdings" panose="05000000000000000000" pitchFamily="2" charset="2"/>
              <a:buChar char="Ø"/>
              <a:defRPr/>
            </a:pPr>
            <a:endParaRPr lang="en-GB" sz="28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16132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748352"/>
            <a:ext cx="8784976" cy="4921008"/>
          </a:xfrm>
        </p:spPr>
        <p:txBody>
          <a:bodyPr vert="horz" lIns="91440" tIns="45720" rIns="91440" bIns="45720" rtlCol="0" anchor="t">
            <a:normAutofit/>
          </a:bodyPr>
          <a:lstStyle/>
          <a:p>
            <a:pPr marL="0" indent="0">
              <a:spcBef>
                <a:spcPts val="0"/>
              </a:spcBef>
              <a:buNone/>
            </a:pPr>
            <a:r>
              <a:rPr lang="en-GB" sz="2800" dirty="0"/>
              <a:t>We appreciate this is more difficult at the moment, but you can:</a:t>
            </a:r>
            <a:endParaRPr lang="en-GB" sz="2800" dirty="0">
              <a:cs typeface="Calibri"/>
            </a:endParaRPr>
          </a:p>
          <a:p>
            <a:pPr marL="457200" indent="-457200">
              <a:spcBef>
                <a:spcPts val="0"/>
              </a:spcBef>
              <a:buFont typeface="Wingdings" panose="020B0604020202020204" pitchFamily="34" charset="0"/>
              <a:buChar char="Ø"/>
            </a:pPr>
            <a:endParaRPr lang="en-GB" sz="1000" dirty="0">
              <a:cs typeface="Calibri"/>
            </a:endParaRPr>
          </a:p>
          <a:p>
            <a:pPr lvl="1">
              <a:spcBef>
                <a:spcPts val="0"/>
              </a:spcBef>
            </a:pPr>
            <a:r>
              <a:rPr lang="en-GB" sz="2400" dirty="0"/>
              <a:t>Ring or email the office to make an appointment with your child's teacher</a:t>
            </a:r>
            <a:endParaRPr lang="en-GB" sz="2400" dirty="0">
              <a:cs typeface="Calibri"/>
            </a:endParaRPr>
          </a:p>
          <a:p>
            <a:pPr lvl="2">
              <a:spcBef>
                <a:spcPts val="0"/>
              </a:spcBef>
            </a:pPr>
            <a:r>
              <a:rPr lang="en-GB" sz="2000" dirty="0"/>
              <a:t>appointments</a:t>
            </a:r>
            <a:r>
              <a:rPr lang="en-GB" sz="2000" dirty="0">
                <a:cs typeface="Calibri"/>
              </a:rPr>
              <a:t> can be after school in an outside area </a:t>
            </a:r>
          </a:p>
          <a:p>
            <a:pPr lvl="2">
              <a:spcBef>
                <a:spcPts val="0"/>
              </a:spcBef>
            </a:pPr>
            <a:r>
              <a:rPr lang="en-GB" sz="2000" dirty="0">
                <a:cs typeface="Calibri"/>
              </a:rPr>
              <a:t>or a space can be booked in school for conversations that are more confidential.</a:t>
            </a:r>
          </a:p>
          <a:p>
            <a:pPr lvl="1">
              <a:spcBef>
                <a:spcPts val="0"/>
              </a:spcBef>
            </a:pPr>
            <a:r>
              <a:rPr lang="en-GB" sz="2400" dirty="0">
                <a:cs typeface="Calibri"/>
              </a:rPr>
              <a:t>Have brief informal conversations after school at pick up</a:t>
            </a:r>
          </a:p>
          <a:p>
            <a:pPr lvl="1">
              <a:spcBef>
                <a:spcPts val="0"/>
              </a:spcBef>
            </a:pPr>
            <a:r>
              <a:rPr lang="en-GB" sz="2400" dirty="0">
                <a:cs typeface="Calibri"/>
              </a:rPr>
              <a:t>Use the year group email: </a:t>
            </a:r>
            <a:r>
              <a:rPr lang="en-GB" sz="2400" dirty="0">
                <a:ea typeface="+mn-lt"/>
                <a:cs typeface="+mn-lt"/>
                <a:hlinkClick r:id="rId2"/>
              </a:rPr>
              <a:t>Year1@colindale.barnetmail.net</a:t>
            </a:r>
            <a:r>
              <a:rPr lang="en-GB" sz="2400" dirty="0">
                <a:ea typeface="+mn-lt"/>
                <a:cs typeface="+mn-lt"/>
              </a:rPr>
              <a:t> </a:t>
            </a:r>
            <a:endParaRPr lang="en-GB" sz="2400" dirty="0">
              <a:cs typeface="Calibri"/>
            </a:endParaRPr>
          </a:p>
          <a:p>
            <a:pPr lvl="1">
              <a:spcBef>
                <a:spcPts val="0"/>
              </a:spcBef>
            </a:pPr>
            <a:r>
              <a:rPr lang="en-GB" sz="2400" u="sng" dirty="0"/>
              <a:t>Parent Consultations</a:t>
            </a:r>
            <a:r>
              <a:rPr lang="en-GB" sz="2400" dirty="0"/>
              <a:t> for all children will take place virtually on the </a:t>
            </a:r>
            <a:r>
              <a:rPr lang="en-GB" sz="2400" u="sng" dirty="0"/>
              <a:t>20th and 22nd October</a:t>
            </a:r>
            <a:r>
              <a:rPr lang="en-GB" sz="2400" dirty="0"/>
              <a:t>- information to follow</a:t>
            </a:r>
            <a:endParaRPr lang="en-GB" dirty="0">
              <a:cs typeface="Calibri"/>
            </a:endParaRPr>
          </a:p>
          <a:p>
            <a:pPr>
              <a:buFont typeface="Wingdings" panose="05000000000000000000" pitchFamily="2" charset="2"/>
              <a:buChar char="Ø"/>
            </a:pPr>
            <a:endParaRPr lang="en-GB" dirty="0">
              <a:cs typeface="Calibri"/>
            </a:endParaRPr>
          </a:p>
        </p:txBody>
      </p:sp>
      <p:sp>
        <p:nvSpPr>
          <p:cNvPr id="4" name="Title 3"/>
          <p:cNvSpPr>
            <a:spLocks noGrp="1"/>
          </p:cNvSpPr>
          <p:nvPr>
            <p:ph type="title"/>
          </p:nvPr>
        </p:nvSpPr>
        <p:spPr>
          <a:xfrm>
            <a:off x="73732" y="-115995"/>
            <a:ext cx="8836267" cy="1938992"/>
          </a:xfrm>
          <a:prstGeom prst="rect">
            <a:avLst/>
          </a:prstGeom>
        </p:spPr>
        <p:txBody>
          <a:bodyPr wrap="square">
            <a:spAutoFit/>
          </a:bodyPr>
          <a:lstStyle/>
          <a:p>
            <a:r>
              <a:rPr lang="en-US" sz="6000" b="1" u="sng"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Communicating with your child's teacher</a:t>
            </a:r>
            <a:endParaRPr lang="en-US" sz="6000" b="1" u="sng"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298" y="6046060"/>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40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767" y="5805264"/>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8776" y="26104"/>
            <a:ext cx="7772208" cy="1015663"/>
          </a:xfrm>
          <a:prstGeom prst="rect">
            <a:avLst/>
          </a:prstGeom>
          <a:noFill/>
        </p:spPr>
        <p:txBody>
          <a:bodyPr wrap="square" lIns="91440" tIns="45720" rIns="91440" bIns="45720">
            <a:spAutoFit/>
          </a:bodyPr>
          <a:lstStyle/>
          <a:p>
            <a:pPr algn="ctr"/>
            <a:r>
              <a:rPr lang="en-US" sz="60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School website</a:t>
            </a:r>
          </a:p>
        </p:txBody>
      </p:sp>
      <p:sp>
        <p:nvSpPr>
          <p:cNvPr id="3" name="TextBox 2"/>
          <p:cNvSpPr txBox="1"/>
          <p:nvPr/>
        </p:nvSpPr>
        <p:spPr>
          <a:xfrm>
            <a:off x="179512" y="1026471"/>
            <a:ext cx="8784976" cy="3816429"/>
          </a:xfrm>
          <a:prstGeom prst="rect">
            <a:avLst/>
          </a:prstGeom>
          <a:noFill/>
        </p:spPr>
        <p:txBody>
          <a:bodyPr wrap="square" lIns="91440" tIns="45720" rIns="91440" bIns="45720" rtlCol="0" anchor="t">
            <a:spAutoFit/>
          </a:bodyPr>
          <a:lstStyle/>
          <a:p>
            <a:pPr marL="342900" indent="-342900">
              <a:buFont typeface="Arial"/>
              <a:buChar char="•"/>
            </a:pPr>
            <a:r>
              <a:rPr lang="en-GB" sz="2200" dirty="0"/>
              <a:t>Please use the </a:t>
            </a:r>
            <a:r>
              <a:rPr lang="en-GB" sz="2200" u="sng" dirty="0"/>
              <a:t>school website </a:t>
            </a:r>
            <a:r>
              <a:rPr lang="en-GB" sz="2200" dirty="0"/>
              <a:t>regularly to check for upcoming events and important dates.</a:t>
            </a:r>
            <a:endParaRPr lang="en-GB" sz="2200" dirty="0">
              <a:cs typeface="Calibri"/>
            </a:endParaRPr>
          </a:p>
          <a:p>
            <a:pPr marL="342900" indent="-342900">
              <a:buFont typeface="Arial"/>
              <a:buChar char="•"/>
            </a:pPr>
            <a:r>
              <a:rPr lang="en-GB" sz="2200" dirty="0"/>
              <a:t>All letters are on the website-</a:t>
            </a:r>
            <a:r>
              <a:rPr lang="en-GB" sz="2000" dirty="0"/>
              <a:t>– you will be informed of new letters by text (</a:t>
            </a:r>
            <a:r>
              <a:rPr lang="en-GB" sz="2000" u="sng" dirty="0"/>
              <a:t>ensure school have your up-to-date contact details</a:t>
            </a:r>
            <a:r>
              <a:rPr lang="en-GB" sz="2000" dirty="0"/>
              <a:t>)</a:t>
            </a:r>
            <a:endParaRPr lang="en-GB" sz="2200" dirty="0">
              <a:cs typeface="Calibri"/>
            </a:endParaRPr>
          </a:p>
          <a:p>
            <a:pPr marL="342900" indent="-342900">
              <a:buFont typeface="Arial"/>
              <a:buChar char="•"/>
            </a:pPr>
            <a:r>
              <a:rPr lang="en-GB" sz="2200" u="sng" dirty="0"/>
              <a:t>Curriculum overviews </a:t>
            </a:r>
            <a:r>
              <a:rPr lang="en-GB" sz="2200" dirty="0"/>
              <a:t>will provide information about what will be taught during each term</a:t>
            </a:r>
            <a:endParaRPr lang="en-GB" sz="2200" dirty="0">
              <a:cs typeface="Calibri"/>
            </a:endParaRPr>
          </a:p>
          <a:p>
            <a:pPr marL="342900" indent="-342900">
              <a:buFont typeface="Arial"/>
              <a:buChar char="•"/>
            </a:pPr>
            <a:r>
              <a:rPr lang="en-GB" sz="2200" dirty="0"/>
              <a:t>There is also a section for every subject where you can see what will be taught over the year- </a:t>
            </a:r>
            <a:r>
              <a:rPr lang="en-GB" sz="2200" u="sng" dirty="0"/>
              <a:t>Subject overviews</a:t>
            </a:r>
            <a:endParaRPr lang="en-GB" sz="2200" u="sng" dirty="0">
              <a:cs typeface="Calibri"/>
            </a:endParaRPr>
          </a:p>
          <a:p>
            <a:pPr marL="342900" indent="-342900">
              <a:buFont typeface="Arial"/>
              <a:buChar char="•"/>
            </a:pPr>
            <a:r>
              <a:rPr lang="en-GB" sz="2400" u="sng" dirty="0">
                <a:hlinkClick r:id="rId3"/>
              </a:rPr>
              <a:t>https://www.colindale.barnet.sch.uk/</a:t>
            </a:r>
            <a:endParaRPr lang="en-GB" sz="2400" u="sng" dirty="0">
              <a:cs typeface="Calibri"/>
            </a:endParaRPr>
          </a:p>
          <a:p>
            <a:pPr marL="342900" indent="-342900">
              <a:buFont typeface="Wingdings" panose="05000000000000000000" pitchFamily="2" charset="2"/>
              <a:buChar char="Ø"/>
            </a:pPr>
            <a:endParaRPr lang="en-GB" sz="2200" u="sng" dirty="0"/>
          </a:p>
          <a:p>
            <a:pPr marL="342900" indent="-342900">
              <a:buFont typeface="Wingdings" panose="05000000000000000000" pitchFamily="2" charset="2"/>
              <a:buChar char="Ø"/>
            </a:pPr>
            <a:endParaRPr lang="en-GB" sz="2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174" y="4411717"/>
            <a:ext cx="4148339" cy="204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9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767" y="5805264"/>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6440" y="187937"/>
            <a:ext cx="7772208" cy="5632311"/>
          </a:xfrm>
          <a:prstGeom prst="rect">
            <a:avLst/>
          </a:prstGeom>
          <a:noFill/>
        </p:spPr>
        <p:txBody>
          <a:bodyPr wrap="square" lIns="91440" tIns="45720" rIns="91440" bIns="45720" anchor="t">
            <a:spAutoFit/>
          </a:bodyPr>
          <a:lstStyle/>
          <a:p>
            <a:pPr algn="ctr"/>
            <a:r>
              <a:rPr lang="en-US" sz="6000" b="1" u="sng"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Any questions?</a:t>
            </a:r>
            <a:r>
              <a:rPr lang="en-US" sz="60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 </a:t>
            </a:r>
            <a:endParaRPr lang="en-US" sz="6000" b="1" cap="none" spc="0" dirty="0">
              <a:ln w="12700">
                <a:solidFill>
                  <a:srgbClr val="1F497D">
                    <a:satMod val="155000"/>
                  </a:srgbClr>
                </a:solidFill>
                <a:prstDash val="solid"/>
              </a:ln>
              <a:solidFill>
                <a:schemeClr val="tx2">
                  <a:lumMod val="60000"/>
                  <a:lumOff val="40000"/>
                </a:schemeClr>
              </a:solidFill>
              <a:effectLst>
                <a:outerShdw blurRad="41275" dist="20320" dir="1800000" algn="tl" rotWithShape="0">
                  <a:srgbClr val="000000">
                    <a:alpha val="40000"/>
                  </a:srgbClr>
                </a:outerShdw>
              </a:effectLst>
              <a:cs typeface="Calibri"/>
            </a:endParaRPr>
          </a:p>
          <a:p>
            <a:pPr algn="ctr"/>
            <a:r>
              <a:rPr lang="en-US" sz="6000" b="1" dirty="0">
                <a:ln w="12700">
                  <a:solidFill>
                    <a:srgbClr val="1F497D">
                      <a:satMod val="155000"/>
                    </a:srgbClr>
                  </a:solidFill>
                  <a:prstDash val="solid"/>
                </a:ln>
                <a:solidFill>
                  <a:schemeClr val="tx2">
                    <a:lumMod val="60000"/>
                    <a:lumOff val="40000"/>
                  </a:schemeClr>
                </a:solidFill>
                <a:effectLst>
                  <a:outerShdw blurRad="41275" dist="20320" dir="1800000" algn="tl" rotWithShape="0">
                    <a:srgbClr val="000000">
                      <a:alpha val="40000"/>
                    </a:srgbClr>
                  </a:outerShdw>
                </a:effectLst>
                <a:cs typeface="Calibri"/>
              </a:rPr>
              <a:t>Write to us on the year group email:</a:t>
            </a:r>
          </a:p>
          <a:p>
            <a:pPr algn="ctr"/>
            <a:endParaRPr lang="en-US" sz="6000" b="1" dirty="0">
              <a:ln w="12700">
                <a:solidFill>
                  <a:srgbClr val="1F497D">
                    <a:satMod val="155000"/>
                  </a:srgbClr>
                </a:solidFill>
                <a:prstDash val="solid"/>
              </a:ln>
              <a:solidFill>
                <a:schemeClr val="tx2">
                  <a:lumMod val="60000"/>
                  <a:lumOff val="40000"/>
                </a:schemeClr>
              </a:solidFill>
              <a:effectLst>
                <a:outerShdw blurRad="41275" dist="20320" dir="1800000" algn="tl" rotWithShape="0">
                  <a:srgbClr val="000000">
                    <a:alpha val="40000"/>
                  </a:srgbClr>
                </a:outerShdw>
              </a:effectLst>
              <a:cs typeface="Calibri"/>
            </a:endParaRPr>
          </a:p>
          <a:p>
            <a:pPr algn="ctr"/>
            <a:r>
              <a:rPr lang="en-GB" sz="6000" dirty="0">
                <a:ln w="12700">
                  <a:solidFill>
                    <a:srgbClr val="1F497D">
                      <a:satMod val="155000"/>
                    </a:srgbClr>
                  </a:solidFill>
                  <a:prstDash val="solid"/>
                </a:ln>
                <a:effectLst>
                  <a:outerShdw blurRad="41275" dist="20320" dir="1800000" algn="tl" rotWithShape="0">
                    <a:srgbClr val="000000">
                      <a:alpha val="40000"/>
                    </a:srgbClr>
                  </a:outerShdw>
                </a:effectLst>
                <a:cs typeface="Calibri"/>
                <a:hlinkClick r:id="rId3"/>
              </a:rPr>
              <a:t>Year1@colindale.barnetmail.net</a:t>
            </a:r>
            <a:r>
              <a:rPr lang="en-GB" sz="6000" dirty="0">
                <a:ln w="12700">
                  <a:solidFill>
                    <a:srgbClr val="1F497D">
                      <a:satMod val="155000"/>
                    </a:srgbClr>
                  </a:solidFill>
                  <a:prstDash val="solid"/>
                </a:ln>
                <a:effectLst>
                  <a:outerShdw blurRad="41275" dist="20320" dir="1800000" algn="tl" rotWithShape="0">
                    <a:srgbClr val="000000">
                      <a:alpha val="40000"/>
                    </a:srgbClr>
                  </a:outerShdw>
                </a:effectLst>
                <a:cs typeface="Calibri"/>
              </a:rPr>
              <a:t> </a:t>
            </a:r>
            <a:endParaRPr lang="en-US" dirty="0"/>
          </a:p>
        </p:txBody>
      </p:sp>
    </p:spTree>
    <p:extLst>
      <p:ext uri="{BB962C8B-B14F-4D97-AF65-F5344CB8AC3E}">
        <p14:creationId xmlns:p14="http://schemas.microsoft.com/office/powerpoint/2010/main" val="283903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	Staff Team</a:t>
            </a:r>
          </a:p>
        </p:txBody>
      </p:sp>
      <p:sp>
        <p:nvSpPr>
          <p:cNvPr id="3" name="Content Placeholder 2"/>
          <p:cNvSpPr>
            <a:spLocks noGrp="1"/>
          </p:cNvSpPr>
          <p:nvPr>
            <p:ph idx="1"/>
          </p:nvPr>
        </p:nvSpPr>
        <p:spPr>
          <a:xfrm>
            <a:off x="143508" y="1598095"/>
            <a:ext cx="8856984" cy="4708525"/>
          </a:xfrm>
        </p:spPr>
        <p:txBody>
          <a:bodyPr vert="horz" lIns="91440" tIns="45720" rIns="91440" bIns="45720" rtlCol="0" anchor="t">
            <a:normAutofit lnSpcReduction="10000"/>
          </a:bodyPr>
          <a:lstStyle/>
          <a:p>
            <a:pPr marL="0" indent="0">
              <a:buNone/>
            </a:pPr>
            <a:r>
              <a:rPr lang="en-GB" sz="2600" u="sng" dirty="0"/>
              <a:t>Phase Leader/Assistant Headteacher</a:t>
            </a:r>
            <a:r>
              <a:rPr lang="en-GB" sz="2600" dirty="0"/>
              <a:t>: </a:t>
            </a:r>
          </a:p>
          <a:p>
            <a:pPr lvl="1"/>
            <a:r>
              <a:rPr lang="en-GB" sz="2600" dirty="0"/>
              <a:t>Miss Parmar</a:t>
            </a:r>
            <a:endParaRPr lang="en-GB" sz="2600" dirty="0">
              <a:cs typeface="Calibri"/>
            </a:endParaRPr>
          </a:p>
          <a:p>
            <a:pPr marL="0" indent="0">
              <a:buNone/>
            </a:pPr>
            <a:r>
              <a:rPr lang="en-GB" sz="2600" u="sng" dirty="0"/>
              <a:t>Teachers</a:t>
            </a:r>
            <a:r>
              <a:rPr lang="en-GB" sz="2600" dirty="0"/>
              <a:t>:</a:t>
            </a:r>
            <a:endParaRPr lang="en-GB" sz="2600" dirty="0">
              <a:cs typeface="Calibri"/>
            </a:endParaRPr>
          </a:p>
          <a:p>
            <a:pPr lvl="1"/>
            <a:r>
              <a:rPr lang="en-GB" sz="2600" dirty="0"/>
              <a:t>1FS Ms Simpson (Mon – Wed) &amp; Mrs Fumagalli (Wed – Fri)</a:t>
            </a:r>
            <a:endParaRPr lang="en-GB" sz="2600" dirty="0">
              <a:cs typeface="Calibri"/>
            </a:endParaRPr>
          </a:p>
          <a:p>
            <a:pPr lvl="1"/>
            <a:r>
              <a:rPr lang="en-GB" sz="2600" dirty="0"/>
              <a:t>1A Mrs Andreou</a:t>
            </a:r>
            <a:endParaRPr lang="en-GB" sz="2600" dirty="0">
              <a:cs typeface="Calibri"/>
            </a:endParaRPr>
          </a:p>
          <a:p>
            <a:pPr lvl="1"/>
            <a:r>
              <a:rPr lang="en-GB" sz="2600" dirty="0"/>
              <a:t>1M Miss </a:t>
            </a:r>
            <a:r>
              <a:rPr lang="en-GB" sz="2600" dirty="0" err="1"/>
              <a:t>McCague</a:t>
            </a:r>
            <a:endParaRPr lang="en-GB" sz="2600" u="sng" dirty="0">
              <a:cs typeface="Calibri"/>
            </a:endParaRPr>
          </a:p>
          <a:p>
            <a:pPr marL="0" lvl="1" indent="0">
              <a:buNone/>
            </a:pPr>
            <a:r>
              <a:rPr lang="en-GB" sz="2600" u="sng" dirty="0"/>
              <a:t>Teaching Assistants</a:t>
            </a:r>
            <a:r>
              <a:rPr lang="en-GB" sz="2600" dirty="0"/>
              <a:t>: </a:t>
            </a:r>
            <a:endParaRPr lang="en-GB" sz="2600" dirty="0">
              <a:cs typeface="Calibri"/>
            </a:endParaRPr>
          </a:p>
          <a:p>
            <a:pPr lvl="1"/>
            <a:r>
              <a:rPr lang="en-GB" sz="2600" dirty="0"/>
              <a:t>1FS Mrs Frunza</a:t>
            </a:r>
            <a:endParaRPr lang="en-GB" sz="2600" dirty="0">
              <a:cs typeface="Calibri"/>
            </a:endParaRPr>
          </a:p>
          <a:p>
            <a:pPr lvl="1"/>
            <a:r>
              <a:rPr lang="en-GB" sz="2600" dirty="0"/>
              <a:t>1A Ms Phillips</a:t>
            </a:r>
            <a:endParaRPr lang="en-GB" sz="2600" u="sng" dirty="0">
              <a:cs typeface="Calibri"/>
            </a:endParaRPr>
          </a:p>
          <a:p>
            <a:pPr lvl="1"/>
            <a:r>
              <a:rPr lang="en-GB" sz="2600" dirty="0"/>
              <a:t>1M Ms Constanti</a:t>
            </a:r>
            <a:endParaRPr lang="en-GB" sz="2600" dirty="0">
              <a:cs typeface="Calibri"/>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108" y="6161060"/>
            <a:ext cx="2048143" cy="58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5352198" y="9027"/>
            <a:ext cx="3180241" cy="1660815"/>
          </a:xfrm>
          <a:prstGeom prst="rect">
            <a:avLst/>
          </a:prstGeom>
        </p:spPr>
      </p:pic>
    </p:spTree>
    <p:extLst>
      <p:ext uri="{BB962C8B-B14F-4D97-AF65-F5344CB8AC3E}">
        <p14:creationId xmlns:p14="http://schemas.microsoft.com/office/powerpoint/2010/main" val="290807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949280"/>
            <a:ext cx="2232248" cy="76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9008" y="-91742"/>
            <a:ext cx="7677640" cy="1107996"/>
          </a:xfrm>
          <a:prstGeom prst="rect">
            <a:avLst/>
          </a:prstGeom>
          <a:noFill/>
        </p:spPr>
        <p:txBody>
          <a:bodyPr wrap="square" lIns="91440" tIns="45720" rIns="91440" bIns="45720">
            <a:spAutoFit/>
          </a:bodyPr>
          <a:lstStyle/>
          <a:p>
            <a:r>
              <a:rPr lang="en-US" sz="6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     Routines </a:t>
            </a:r>
          </a:p>
        </p:txBody>
      </p:sp>
      <p:sp>
        <p:nvSpPr>
          <p:cNvPr id="3" name="TextBox 2"/>
          <p:cNvSpPr txBox="1"/>
          <p:nvPr/>
        </p:nvSpPr>
        <p:spPr>
          <a:xfrm>
            <a:off x="105340" y="836712"/>
            <a:ext cx="8784976" cy="5570756"/>
          </a:xfrm>
          <a:prstGeom prst="rect">
            <a:avLst/>
          </a:prstGeom>
          <a:noFill/>
        </p:spPr>
        <p:txBody>
          <a:bodyPr wrap="square" lIns="91440" tIns="45720" rIns="91440" bIns="45720" rtlCol="0" anchor="t">
            <a:spAutoFit/>
          </a:bodyPr>
          <a:lstStyle/>
          <a:p>
            <a:endParaRPr lang="en-GB" sz="2000" dirty="0"/>
          </a:p>
          <a:p>
            <a:pPr marL="457200" indent="-457200">
              <a:buFont typeface="Arial"/>
              <a:buChar char="•"/>
            </a:pPr>
            <a:r>
              <a:rPr lang="en-GB" sz="2800" dirty="0"/>
              <a:t>Parents/ Carers should bring their </a:t>
            </a:r>
            <a:endParaRPr lang="en-GB" sz="2800" dirty="0">
              <a:cs typeface="Calibri"/>
            </a:endParaRPr>
          </a:p>
          <a:p>
            <a:pPr marL="449263"/>
            <a:r>
              <a:rPr lang="en-GB" sz="2800" dirty="0"/>
              <a:t>children to the classroom door </a:t>
            </a:r>
          </a:p>
          <a:p>
            <a:pPr marL="449263"/>
            <a:r>
              <a:rPr lang="en-GB" sz="2800" dirty="0"/>
              <a:t>between 8.40 and 9 am. </a:t>
            </a:r>
          </a:p>
          <a:p>
            <a:endParaRPr lang="en-GB" sz="2800" dirty="0"/>
          </a:p>
          <a:p>
            <a:pPr marL="457200" indent="-457200">
              <a:buFont typeface="Arial"/>
              <a:buChar char="•"/>
            </a:pPr>
            <a:r>
              <a:rPr lang="en-GB" sz="2800" dirty="0"/>
              <a:t>Please drop your child off and leave the premises as quickly as you can in order ensure the continuation of social distancing.</a:t>
            </a:r>
            <a:endParaRPr lang="en-GB" sz="2800" dirty="0">
              <a:cs typeface="Calibri"/>
            </a:endParaRPr>
          </a:p>
          <a:p>
            <a:pPr marL="342900" indent="-342900">
              <a:buFont typeface="Wingdings" panose="05000000000000000000" pitchFamily="2" charset="2"/>
              <a:buChar char="Ø"/>
            </a:pPr>
            <a:endParaRPr lang="en-GB" sz="2800" dirty="0"/>
          </a:p>
          <a:p>
            <a:pPr marL="457200" indent="-457200">
              <a:buFont typeface="Arial"/>
              <a:buChar char="•"/>
            </a:pPr>
            <a:r>
              <a:rPr lang="en-GB" sz="2800" dirty="0"/>
              <a:t>If you wish to speak to your child’s teacher please make an appointment by contacting the office, or via the year group email   </a:t>
            </a:r>
            <a:r>
              <a:rPr lang="en-GB" sz="2800" dirty="0">
                <a:hlinkClick r:id="rId3"/>
              </a:rPr>
              <a:t>Year1@colindale.barnetmail.net</a:t>
            </a:r>
            <a:endParaRPr lang="en-GB" sz="2800" dirty="0">
              <a:cs typeface="Calibri"/>
              <a:hlinkClick r:id="rId3"/>
            </a:endParaRPr>
          </a:p>
          <a:p>
            <a:pPr marL="342900" indent="-342900">
              <a:buFont typeface="Wingdings" panose="05000000000000000000" pitchFamily="2" charset="2"/>
              <a:buChar char="Ø"/>
            </a:pPr>
            <a:endParaRPr lang="en-GB" sz="2800" dirty="0">
              <a:cs typeface="Calibri"/>
            </a:endParaRPr>
          </a:p>
        </p:txBody>
      </p:sp>
      <p:pic>
        <p:nvPicPr>
          <p:cNvPr id="2" name="Picture 1"/>
          <p:cNvPicPr>
            <a:picLocks noChangeAspect="1"/>
          </p:cNvPicPr>
          <p:nvPr/>
        </p:nvPicPr>
        <p:blipFill>
          <a:blip r:embed="rId4"/>
          <a:stretch>
            <a:fillRect/>
          </a:stretch>
        </p:blipFill>
        <p:spPr>
          <a:xfrm>
            <a:off x="6111719" y="147891"/>
            <a:ext cx="2884026" cy="1921564"/>
          </a:xfrm>
          <a:prstGeom prst="rect">
            <a:avLst/>
          </a:prstGeom>
        </p:spPr>
      </p:pic>
    </p:spTree>
    <p:extLst>
      <p:ext uri="{BB962C8B-B14F-4D97-AF65-F5344CB8AC3E}">
        <p14:creationId xmlns:p14="http://schemas.microsoft.com/office/powerpoint/2010/main" val="16831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767" y="5805264"/>
            <a:ext cx="2857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8776" y="26104"/>
            <a:ext cx="7772208" cy="830997"/>
          </a:xfrm>
          <a:prstGeom prst="rect">
            <a:avLst/>
          </a:prstGeom>
          <a:noFill/>
        </p:spPr>
        <p:txBody>
          <a:bodyPr wrap="square" lIns="91440" tIns="45720" rIns="91440" bIns="45720">
            <a:spAutoFit/>
          </a:bodyPr>
          <a:lstStyle/>
          <a:p>
            <a:r>
              <a:rPr lang="en-US" sz="48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Punctuality and attendance </a:t>
            </a:r>
          </a:p>
        </p:txBody>
      </p:sp>
      <p:sp>
        <p:nvSpPr>
          <p:cNvPr id="3" name="TextBox 2"/>
          <p:cNvSpPr txBox="1"/>
          <p:nvPr/>
        </p:nvSpPr>
        <p:spPr>
          <a:xfrm>
            <a:off x="179512" y="857101"/>
            <a:ext cx="8784976" cy="4124206"/>
          </a:xfrm>
          <a:prstGeom prst="rect">
            <a:avLst/>
          </a:prstGeom>
          <a:noFill/>
        </p:spPr>
        <p:txBody>
          <a:bodyPr wrap="square" lIns="91440" tIns="45720" rIns="91440" bIns="45720" rtlCol="0" anchor="t">
            <a:spAutoFit/>
          </a:bodyPr>
          <a:lstStyle/>
          <a:p>
            <a:pPr marL="342900" indent="-342900">
              <a:buFont typeface="Arial"/>
              <a:buChar char="•"/>
            </a:pPr>
            <a:r>
              <a:rPr lang="en-GB" sz="2400" dirty="0"/>
              <a:t>Coming to school every day is essential to your child’s progress, </a:t>
            </a:r>
            <a:r>
              <a:rPr lang="en-GB" sz="2400"/>
              <a:t>especially after so much time out of school last year. </a:t>
            </a:r>
            <a:endParaRPr lang="en-GB" sz="2400" dirty="0"/>
          </a:p>
          <a:p>
            <a:pPr marL="342900" indent="-342900">
              <a:buFont typeface="Arial"/>
              <a:buChar char="•"/>
            </a:pPr>
            <a:r>
              <a:rPr lang="en-GB" sz="2400"/>
              <a:t>However, should your child be unwell, please phone the school in </a:t>
            </a:r>
            <a:r>
              <a:rPr lang="en-GB" sz="2400" dirty="0"/>
              <a:t>the morning and let the office know. </a:t>
            </a:r>
            <a:endParaRPr lang="en-GB" sz="2400">
              <a:cs typeface="Calibri"/>
            </a:endParaRPr>
          </a:p>
          <a:p>
            <a:pPr marL="342900" indent="-342900">
              <a:buFont typeface="Arial"/>
              <a:buChar char="•"/>
            </a:pPr>
            <a:r>
              <a:rPr lang="en-GB" sz="2400" dirty="0">
                <a:cs typeface="Calibri"/>
              </a:rPr>
              <a:t>If your child has a symptom of coronavirus – persistent cough, temperature, loss of taste or smell – you need to book a test and self-isolate until the results come back. Please let the school office know.</a:t>
            </a:r>
            <a:endParaRPr lang="en-GB" sz="2400" dirty="0"/>
          </a:p>
          <a:p>
            <a:pPr marL="342900" indent="-342900">
              <a:buFont typeface="Arial"/>
              <a:buChar char="•"/>
            </a:pPr>
            <a:r>
              <a:rPr lang="en-GB" sz="2400" dirty="0"/>
              <a:t>Remember - holidays should be taken in holiday time and if they are not, parents will be fined. </a:t>
            </a:r>
            <a:endParaRPr lang="en-GB" sz="2400" dirty="0">
              <a:cs typeface="Calibri"/>
            </a:endParaRPr>
          </a:p>
          <a:p>
            <a:endParaRPr lang="en-GB" sz="22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0" y="5309452"/>
            <a:ext cx="2850805" cy="141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08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508" y="6319812"/>
            <a:ext cx="1563947" cy="44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0143" y="16207"/>
            <a:ext cx="7772208" cy="1107996"/>
          </a:xfrm>
          <a:prstGeom prst="rect">
            <a:avLst/>
          </a:prstGeom>
          <a:noFill/>
        </p:spPr>
        <p:txBody>
          <a:bodyPr wrap="square" lIns="91440" tIns="45720" rIns="91440" bIns="45720">
            <a:spAutoFit/>
          </a:bodyPr>
          <a:lstStyle/>
          <a:p>
            <a:pPr algn="ctr"/>
            <a:r>
              <a:rPr lang="en-US" sz="6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Year 1 Timetable</a:t>
            </a:r>
            <a:endParaRPr lang="en-US" sz="6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94321" y="1052736"/>
            <a:ext cx="8935951" cy="5324535"/>
          </a:xfrm>
          <a:prstGeom prst="rect">
            <a:avLst/>
          </a:prstGeom>
          <a:noFill/>
        </p:spPr>
        <p:txBody>
          <a:bodyPr wrap="square" lIns="91440" tIns="45720" rIns="91440" bIns="45720" rtlCol="0" anchor="t">
            <a:spAutoFit/>
          </a:bodyPr>
          <a:lstStyle/>
          <a:p>
            <a:pPr marL="0" lvl="1"/>
            <a:r>
              <a:rPr lang="en-GB" sz="2000" dirty="0">
                <a:cs typeface="Calibri"/>
              </a:rPr>
              <a:t>The following times will remain the same for the foreseeable future:</a:t>
            </a:r>
            <a:endParaRPr lang="en-US">
              <a:cs typeface="Calibri"/>
            </a:endParaRPr>
          </a:p>
          <a:p>
            <a:pPr marL="800100" lvl="1" indent="-342900">
              <a:buFont typeface="Arial"/>
              <a:buChar char="•"/>
            </a:pPr>
            <a:r>
              <a:rPr lang="en-GB" sz="2000" dirty="0">
                <a:cs typeface="Calibri"/>
              </a:rPr>
              <a:t>Staggered soft start from 8.40-9am. </a:t>
            </a:r>
          </a:p>
          <a:p>
            <a:pPr marL="800100" lvl="1" indent="-342900">
              <a:buFont typeface="Arial"/>
              <a:buChar char="•"/>
            </a:pPr>
            <a:r>
              <a:rPr lang="en-GB" sz="2000" dirty="0">
                <a:cs typeface="Calibri"/>
              </a:rPr>
              <a:t>Register taken at 9 am.</a:t>
            </a:r>
          </a:p>
          <a:p>
            <a:pPr marL="800100" lvl="1" indent="-342900">
              <a:buFont typeface="Arial"/>
              <a:buChar char="•"/>
            </a:pPr>
            <a:r>
              <a:rPr lang="en-GB" sz="2000" dirty="0"/>
              <a:t>Playtime is from 10.00-10.20am &amp; 2.00 – 2.15pm</a:t>
            </a:r>
            <a:endParaRPr lang="en-GB" sz="2000" dirty="0">
              <a:cs typeface="Calibri"/>
            </a:endParaRPr>
          </a:p>
          <a:p>
            <a:pPr marL="800100" lvl="1" indent="-342900">
              <a:buFont typeface="Arial"/>
              <a:buChar char="•"/>
            </a:pPr>
            <a:r>
              <a:rPr lang="en-GB" sz="2000"/>
              <a:t>Lunchtime is from 11.30 – 12.30pm</a:t>
            </a:r>
            <a:endParaRPr lang="en-GB" sz="2000">
              <a:cs typeface="Calibri"/>
            </a:endParaRPr>
          </a:p>
          <a:p>
            <a:pPr marL="342900" lvl="1" indent="-342900">
              <a:buFont typeface="Arial"/>
              <a:buChar char="•"/>
            </a:pPr>
            <a:r>
              <a:rPr lang="en-GB" sz="2000">
                <a:cs typeface="Calibri"/>
              </a:rPr>
              <a:t>For the first 2 weeks of term children work in small adult led groups in order to </a:t>
            </a:r>
            <a:r>
              <a:rPr lang="en-GB" sz="2000" dirty="0">
                <a:cs typeface="Calibri"/>
              </a:rPr>
              <a:t>help them settle into their new class and new routines. </a:t>
            </a:r>
          </a:p>
          <a:p>
            <a:pPr marL="342900" lvl="1" indent="-342900" algn="just">
              <a:buFont typeface="Arial"/>
              <a:buChar char="•"/>
            </a:pPr>
            <a:r>
              <a:rPr lang="en-GB" sz="2000" dirty="0">
                <a:cs typeface="Calibri"/>
              </a:rPr>
              <a:t>From around the 3</a:t>
            </a:r>
            <a:r>
              <a:rPr lang="en-GB" sz="2000" baseline="30000" dirty="0">
                <a:cs typeface="Calibri"/>
              </a:rPr>
              <a:t>rd</a:t>
            </a:r>
            <a:r>
              <a:rPr lang="en-GB" sz="2000">
                <a:cs typeface="Calibri"/>
              </a:rPr>
              <a:t> week of term children begin transitioning into a slightly more typical way of learning in Year 1. This includes short daily sessions in English, maths, phonics, guided reading and topic.</a:t>
            </a:r>
            <a:endParaRPr lang="en-GB" sz="2000" dirty="0">
              <a:cs typeface="Calibri"/>
            </a:endParaRPr>
          </a:p>
          <a:p>
            <a:pPr marL="342900" lvl="1" indent="-342900" algn="just">
              <a:buFont typeface="Arial"/>
              <a:buChar char="•"/>
            </a:pPr>
            <a:r>
              <a:rPr lang="en-GB" sz="2000">
                <a:cs typeface="Calibri"/>
              </a:rPr>
              <a:t>During all English and most topic lessons, children continue to work in small adult led groups whilst others can free flow around the classroom, completing various activities through playing, reading and </a:t>
            </a:r>
            <a:r>
              <a:rPr lang="en-GB" sz="2000" dirty="0">
                <a:cs typeface="Calibri"/>
              </a:rPr>
              <a:t>writing.</a:t>
            </a:r>
          </a:p>
          <a:p>
            <a:pPr marL="342900" lvl="1" indent="-342900" algn="just">
              <a:buFont typeface="Arial"/>
              <a:buChar char="•"/>
            </a:pPr>
            <a:r>
              <a:rPr lang="en-GB" sz="2000">
                <a:cs typeface="Calibri"/>
              </a:rPr>
              <a:t>There are many opportunities for children to continue to learn through play, </a:t>
            </a:r>
            <a:r>
              <a:rPr lang="en-GB" sz="2000" dirty="0">
                <a:cs typeface="Calibri"/>
              </a:rPr>
              <a:t>just as they would have done in Reception.  </a:t>
            </a:r>
          </a:p>
          <a:p>
            <a:pPr marL="342900" lvl="1" indent="-342900" algn="just">
              <a:buFont typeface="Arial"/>
              <a:buChar char="•"/>
            </a:pPr>
            <a:r>
              <a:rPr lang="en-GB" sz="2000">
                <a:cs typeface="Calibri"/>
              </a:rPr>
              <a:t>All lessons are based on the content of the Year 1 curriculum, which can be </a:t>
            </a:r>
            <a:r>
              <a:rPr lang="en-GB" sz="2000" dirty="0">
                <a:cs typeface="Calibri"/>
              </a:rPr>
              <a:t>found </a:t>
            </a:r>
            <a:r>
              <a:rPr lang="en-GB" sz="2000">
                <a:cs typeface="Calibri"/>
              </a:rPr>
              <a:t>on the Learning page of school website.</a:t>
            </a:r>
            <a:endParaRPr lang="en-GB" sz="2200">
              <a:cs typeface="Calibri"/>
            </a:endParaRPr>
          </a:p>
        </p:txBody>
      </p:sp>
    </p:spTree>
    <p:extLst>
      <p:ext uri="{BB962C8B-B14F-4D97-AF65-F5344CB8AC3E}">
        <p14:creationId xmlns:p14="http://schemas.microsoft.com/office/powerpoint/2010/main" val="147918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508" y="6319812"/>
            <a:ext cx="1563947" cy="44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0143" y="16207"/>
            <a:ext cx="7772208" cy="1107996"/>
          </a:xfrm>
          <a:prstGeom prst="rect">
            <a:avLst/>
          </a:prstGeom>
          <a:noFill/>
        </p:spPr>
        <p:txBody>
          <a:bodyPr wrap="square" lIns="91440" tIns="45720" rIns="91440" bIns="45720">
            <a:spAutoFit/>
          </a:bodyPr>
          <a:lstStyle/>
          <a:p>
            <a:pPr algn="ctr"/>
            <a:r>
              <a:rPr lang="en-US" sz="66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Year 1 Timetable</a:t>
            </a:r>
            <a:endParaRPr lang="en-US" sz="6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18685" y="935607"/>
            <a:ext cx="8815124" cy="1631216"/>
          </a:xfrm>
          <a:prstGeom prst="rect">
            <a:avLst/>
          </a:prstGeom>
          <a:noFill/>
        </p:spPr>
        <p:txBody>
          <a:bodyPr wrap="square" lIns="91440" tIns="45720" rIns="91440" bIns="45720" rtlCol="0" anchor="t">
            <a:spAutoFit/>
          </a:bodyPr>
          <a:lstStyle/>
          <a:p>
            <a:pPr marL="342900" lvl="1" indent="-342900">
              <a:buFont typeface="Arial"/>
              <a:buChar char="•"/>
            </a:pPr>
            <a:r>
              <a:rPr lang="en-GB" sz="2000" dirty="0">
                <a:cs typeface="Calibri"/>
              </a:rPr>
              <a:t>All through the 1</a:t>
            </a:r>
            <a:r>
              <a:rPr lang="en-GB" sz="2000" baseline="30000" dirty="0">
                <a:cs typeface="Calibri"/>
              </a:rPr>
              <a:t>st</a:t>
            </a:r>
            <a:r>
              <a:rPr lang="en-GB" sz="2000" dirty="0">
                <a:cs typeface="Calibri"/>
              </a:rPr>
              <a:t> half of Autumn term teachers constantly review how children have settled in; how they are coping with new learning strategies and when to transition them into a full Year 1 timetable.</a:t>
            </a:r>
            <a:endParaRPr lang="en-US">
              <a:cs typeface="Calibri"/>
            </a:endParaRPr>
          </a:p>
          <a:p>
            <a:pPr marL="342900" lvl="1" indent="-342900">
              <a:buFont typeface="Arial"/>
              <a:buChar char="•"/>
            </a:pPr>
            <a:r>
              <a:rPr lang="en-GB" sz="2000">
                <a:cs typeface="Calibri"/>
              </a:rPr>
              <a:t>Typically after the Autumn half term, children  transition into a full timetable - an </a:t>
            </a:r>
            <a:r>
              <a:rPr lang="en-GB" sz="2000" dirty="0">
                <a:cs typeface="Calibri"/>
              </a:rPr>
              <a:t>example timetable is shown below. </a:t>
            </a:r>
          </a:p>
        </p:txBody>
      </p:sp>
      <p:sp>
        <p:nvSpPr>
          <p:cNvPr id="7" name="TextBox 6"/>
          <p:cNvSpPr txBox="1"/>
          <p:nvPr/>
        </p:nvSpPr>
        <p:spPr>
          <a:xfrm>
            <a:off x="5868144" y="2420888"/>
            <a:ext cx="3096344" cy="3416320"/>
          </a:xfrm>
          <a:prstGeom prst="rect">
            <a:avLst/>
          </a:prstGeom>
          <a:noFill/>
        </p:spPr>
        <p:txBody>
          <a:bodyPr wrap="square" lIns="91440" tIns="45720" rIns="91440" bIns="45720" rtlCol="0" anchor="t">
            <a:spAutoFit/>
          </a:bodyPr>
          <a:lstStyle/>
          <a:p>
            <a:r>
              <a:rPr lang="en-GB" sz="2400" dirty="0"/>
              <a:t>Each Year 1 class will have 2 PE sessions a week:</a:t>
            </a:r>
            <a:endParaRPr lang="en-GB" sz="2400" u="sng" dirty="0"/>
          </a:p>
          <a:p>
            <a:r>
              <a:rPr lang="en-GB" sz="2400"/>
              <a:t>- 1FS: Wednesday &amp; </a:t>
            </a:r>
            <a:r>
              <a:rPr lang="en-GB" sz="2400" dirty="0"/>
              <a:t>Thursday</a:t>
            </a:r>
          </a:p>
          <a:p>
            <a:r>
              <a:rPr lang="en-GB" sz="2400">
                <a:cs typeface="Calibri"/>
              </a:rPr>
              <a:t>- 1A: Wednesday &amp; </a:t>
            </a:r>
            <a:r>
              <a:rPr lang="en-GB" sz="2400" dirty="0">
                <a:cs typeface="Calibri"/>
              </a:rPr>
              <a:t>Friday</a:t>
            </a:r>
          </a:p>
          <a:p>
            <a:r>
              <a:rPr lang="en-GB" sz="2400">
                <a:cs typeface="Calibri"/>
              </a:rPr>
              <a:t>- 1M: Monday &amp; </a:t>
            </a:r>
            <a:r>
              <a:rPr lang="en-GB" sz="2400" dirty="0">
                <a:cs typeface="Calibri"/>
              </a:rPr>
              <a:t>Wednesday</a:t>
            </a:r>
          </a:p>
        </p:txBody>
      </p:sp>
      <p:sp>
        <p:nvSpPr>
          <p:cNvPr id="8" name="TextBox 7">
            <a:extLst>
              <a:ext uri="{FF2B5EF4-FFF2-40B4-BE49-F238E27FC236}">
                <a16:creationId xmlns:a16="http://schemas.microsoft.com/office/drawing/2014/main" id="{7C513F9F-C9BF-496A-80CC-198656418B72}"/>
              </a:ext>
            </a:extLst>
          </p:cNvPr>
          <p:cNvSpPr txBox="1"/>
          <p:nvPr/>
        </p:nvSpPr>
        <p:spPr>
          <a:xfrm>
            <a:off x="1691680" y="249289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cs typeface="Calibri"/>
              </a:rPr>
              <a:t>Example Year 1 timetable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913503"/>
            <a:ext cx="5688632" cy="276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79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097742"/>
            <a:ext cx="2683264" cy="76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8776" y="26104"/>
            <a:ext cx="7772208" cy="1107996"/>
          </a:xfrm>
          <a:prstGeom prst="rect">
            <a:avLst/>
          </a:prstGeom>
          <a:noFill/>
        </p:spPr>
        <p:txBody>
          <a:bodyPr wrap="square" lIns="91440" tIns="45720" rIns="91440" bIns="45720">
            <a:spAutoFit/>
          </a:bodyPr>
          <a:lstStyle/>
          <a:p>
            <a:r>
              <a:rPr lang="en-US" sz="6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         Uniform </a:t>
            </a:r>
          </a:p>
        </p:txBody>
      </p:sp>
      <p:sp>
        <p:nvSpPr>
          <p:cNvPr id="3" name="TextBox 2"/>
          <p:cNvSpPr txBox="1"/>
          <p:nvPr/>
        </p:nvSpPr>
        <p:spPr>
          <a:xfrm>
            <a:off x="35496" y="1134100"/>
            <a:ext cx="9001000" cy="5447645"/>
          </a:xfrm>
          <a:prstGeom prst="rect">
            <a:avLst/>
          </a:prstGeom>
          <a:noFill/>
        </p:spPr>
        <p:txBody>
          <a:bodyPr wrap="square" lIns="91440" tIns="45720" rIns="91440" bIns="45720" rtlCol="0" anchor="t">
            <a:spAutoFit/>
          </a:bodyPr>
          <a:lstStyle/>
          <a:p>
            <a:pPr marL="457200" indent="-457200">
              <a:buFont typeface="Arial"/>
              <a:buChar char="•"/>
            </a:pPr>
            <a:r>
              <a:rPr lang="en-GB" sz="2400" dirty="0"/>
              <a:t>It is very important that your child has the </a:t>
            </a:r>
          </a:p>
          <a:p>
            <a:r>
              <a:rPr lang="en-GB" sz="2400" dirty="0"/>
              <a:t>      correct uniform and that all of it is labelled with</a:t>
            </a:r>
            <a:endParaRPr lang="en-GB" sz="2400" dirty="0">
              <a:cs typeface="Calibri"/>
            </a:endParaRPr>
          </a:p>
          <a:p>
            <a:r>
              <a:rPr lang="en-GB" sz="2400" dirty="0"/>
              <a:t>      name and class. </a:t>
            </a:r>
            <a:endParaRPr lang="en-GB" sz="2400" dirty="0">
              <a:cs typeface="Calibri"/>
            </a:endParaRPr>
          </a:p>
          <a:p>
            <a:pPr marL="342900" indent="-342900">
              <a:buFont typeface="Arial" panose="020B0604020202020204" pitchFamily="34" charset="0"/>
              <a:buChar char="•"/>
            </a:pPr>
            <a:r>
              <a:rPr lang="en-GB" sz="2400" dirty="0"/>
              <a:t>If your child’s class has PE as the first session of the day, the children may come dressed in their PE kits, but will need to have their school uniform as well.</a:t>
            </a:r>
          </a:p>
          <a:p>
            <a:pPr marL="457200" indent="-457200">
              <a:buFont typeface="Arial"/>
              <a:buChar char="•"/>
            </a:pPr>
            <a:r>
              <a:rPr lang="en-GB" sz="2400" dirty="0"/>
              <a:t>Please practise the following:</a:t>
            </a:r>
          </a:p>
          <a:p>
            <a:pPr marL="914400" lvl="1" indent="-457200">
              <a:buFont typeface="Wingdings" panose="05000000000000000000" pitchFamily="2" charset="2"/>
              <a:buChar char="v"/>
            </a:pPr>
            <a:r>
              <a:rPr lang="en-GB" sz="2400" dirty="0"/>
              <a:t>changing in and out of uniform </a:t>
            </a:r>
            <a:endParaRPr lang="en-GB" sz="2400" dirty="0">
              <a:cs typeface="Calibri"/>
            </a:endParaRPr>
          </a:p>
          <a:p>
            <a:pPr marL="914400" lvl="1" indent="-457200">
              <a:buFont typeface="Wingdings" panose="05000000000000000000" pitchFamily="2" charset="2"/>
              <a:buChar char="v"/>
            </a:pPr>
            <a:r>
              <a:rPr lang="en-GB" sz="2400" dirty="0"/>
              <a:t>turning jumpers, trousers and tights the right way round</a:t>
            </a:r>
            <a:endParaRPr lang="en-GB" sz="2400" dirty="0">
              <a:cs typeface="Calibri"/>
            </a:endParaRPr>
          </a:p>
          <a:p>
            <a:pPr marL="914400" lvl="1" indent="-457200">
              <a:buFont typeface="Wingdings" panose="05000000000000000000" pitchFamily="2" charset="2"/>
              <a:buChar char="v"/>
            </a:pPr>
            <a:r>
              <a:rPr lang="en-GB" sz="2400" dirty="0">
                <a:cs typeface="Calibri"/>
              </a:rPr>
              <a:t>changing in and out of PE kits</a:t>
            </a:r>
          </a:p>
          <a:p>
            <a:r>
              <a:rPr lang="en-GB" sz="2400" dirty="0">
                <a:cs typeface="Calibri"/>
              </a:rPr>
              <a:t>This will help your child to be more independent. </a:t>
            </a:r>
          </a:p>
          <a:p>
            <a:pPr marL="457200" indent="-457200">
              <a:buFont typeface="Arial" panose="020B0604020202020204" pitchFamily="34" charset="0"/>
              <a:buChar char="•"/>
            </a:pPr>
            <a:r>
              <a:rPr lang="en-GB" sz="2000" dirty="0">
                <a:cs typeface="Calibri"/>
              </a:rPr>
              <a:t>Please note that no jewellery is allowed. If your child has pierced ears they may wear small studs. If jewellery is worn for religious reasons, please see your child’s teacher to ensure it meets health and safety requirements. </a:t>
            </a:r>
          </a:p>
          <a:p>
            <a:endParaRPr lang="en-GB" sz="2400" dirty="0">
              <a:cs typeface="Calibri"/>
            </a:endParaRPr>
          </a:p>
        </p:txBody>
      </p:sp>
      <p:pic>
        <p:nvPicPr>
          <p:cNvPr id="2050" name="Picture 2" descr="Image result for colindale primary school pe 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690" y="26104"/>
            <a:ext cx="2487470" cy="196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7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04" y="-74802"/>
            <a:ext cx="8229600" cy="1143000"/>
          </a:xfrm>
        </p:spPr>
        <p:txBody>
          <a:bodyPr/>
          <a:lstStyle/>
          <a:p>
            <a:r>
              <a:rPr lang="en-US" sz="6600" b="1" dirty="0">
                <a:ln w="12700">
                  <a:solidFill>
                    <a:srgbClr val="1F497D">
                      <a:satMod val="155000"/>
                    </a:srgbClr>
                  </a:solidFill>
                  <a:prstDash val="solid"/>
                </a:ln>
                <a:solidFill>
                  <a:srgbClr val="1F497D">
                    <a:lumMod val="60000"/>
                    <a:lumOff val="40000"/>
                  </a:srgbClr>
                </a:solidFill>
                <a:effectLst>
                  <a:outerShdw blurRad="41275" dist="20320" dir="1800000" algn="tl" rotWithShape="0">
                    <a:srgbClr val="000000">
                      <a:alpha val="40000"/>
                    </a:srgbClr>
                  </a:outerShdw>
                </a:effectLst>
                <a:ea typeface="+mn-ea"/>
                <a:cs typeface="+mn-cs"/>
              </a:rPr>
              <a:t>PE kits</a:t>
            </a:r>
            <a:endParaRPr lang="en-GB" dirty="0"/>
          </a:p>
        </p:txBody>
      </p:sp>
      <p:pic>
        <p:nvPicPr>
          <p:cNvPr id="5" name="Content Placeholder 3"/>
          <p:cNvPicPr/>
          <p:nvPr/>
        </p:nvPicPr>
        <p:blipFill rotWithShape="1">
          <a:blip r:embed="rId2"/>
          <a:srcRect l="5948" t="8353" b="14916"/>
          <a:stretch/>
        </p:blipFill>
        <p:spPr bwMode="auto">
          <a:xfrm>
            <a:off x="2693275" y="1412776"/>
            <a:ext cx="3822942" cy="410445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17696" y="908720"/>
            <a:ext cx="8414744" cy="369332"/>
          </a:xfrm>
          <a:prstGeom prst="rect">
            <a:avLst/>
          </a:prstGeom>
        </p:spPr>
        <p:txBody>
          <a:bodyPr wrap="square" lIns="91440" tIns="45720" rIns="91440" bIns="45720" anchor="t">
            <a:spAutoFit/>
          </a:bodyPr>
          <a:lstStyle/>
          <a:p>
            <a:pPr algn="ctr"/>
            <a:r>
              <a:rPr lang="en-GB" dirty="0">
                <a:cs typeface="Calibri"/>
              </a:rPr>
              <a:t>PE kits should be sent in on Monday and will be sent home on Friday.</a:t>
            </a:r>
          </a:p>
        </p:txBody>
      </p:sp>
      <p:sp>
        <p:nvSpPr>
          <p:cNvPr id="7" name="Rectangle 6"/>
          <p:cNvSpPr/>
          <p:nvPr/>
        </p:nvSpPr>
        <p:spPr>
          <a:xfrm>
            <a:off x="121554" y="5661248"/>
            <a:ext cx="8784976" cy="830997"/>
          </a:xfrm>
          <a:prstGeom prst="rect">
            <a:avLst/>
          </a:prstGeom>
        </p:spPr>
        <p:txBody>
          <a:bodyPr wrap="square">
            <a:spAutoFit/>
          </a:bodyPr>
          <a:lstStyle/>
          <a:p>
            <a:pPr algn="ctr"/>
            <a:r>
              <a:rPr lang="en-GB" sz="2400" b="1" dirty="0">
                <a:cs typeface="Calibri"/>
              </a:rPr>
              <a:t>Please ensure that PE kits are provided in separate labelled bags and not put in book bags.</a:t>
            </a:r>
          </a:p>
        </p:txBody>
      </p:sp>
    </p:spTree>
    <p:extLst>
      <p:ext uri="{BB962C8B-B14F-4D97-AF65-F5344CB8AC3E}">
        <p14:creationId xmlns:p14="http://schemas.microsoft.com/office/powerpoint/2010/main" val="112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4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028" y="6092682"/>
            <a:ext cx="2232248" cy="76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9008" y="-91742"/>
            <a:ext cx="7677640" cy="1107996"/>
          </a:xfrm>
          <a:prstGeom prst="rect">
            <a:avLst/>
          </a:prstGeom>
          <a:noFill/>
        </p:spPr>
        <p:txBody>
          <a:bodyPr wrap="square" lIns="91440" tIns="45720" rIns="91440" bIns="45720">
            <a:spAutoFit/>
          </a:bodyPr>
          <a:lstStyle/>
          <a:p>
            <a:pPr algn="ctr"/>
            <a:r>
              <a:rPr lang="en-US" sz="6600" b="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rPr>
              <a:t>Home Learning </a:t>
            </a:r>
          </a:p>
        </p:txBody>
      </p:sp>
      <p:sp>
        <p:nvSpPr>
          <p:cNvPr id="3" name="TextBox 2"/>
          <p:cNvSpPr txBox="1"/>
          <p:nvPr/>
        </p:nvSpPr>
        <p:spPr>
          <a:xfrm>
            <a:off x="179512" y="892259"/>
            <a:ext cx="8784976" cy="1815882"/>
          </a:xfrm>
          <a:prstGeom prst="rect">
            <a:avLst/>
          </a:prstGeom>
          <a:noFill/>
        </p:spPr>
        <p:txBody>
          <a:bodyPr wrap="square" rtlCol="0">
            <a:spAutoFit/>
          </a:bodyPr>
          <a:lstStyle/>
          <a:p>
            <a:endParaRPr lang="en-GB" sz="2800" dirty="0"/>
          </a:p>
          <a:p>
            <a:endParaRPr lang="en-GB" sz="2800" dirty="0"/>
          </a:p>
          <a:p>
            <a:endParaRPr lang="en-GB" sz="2800" dirty="0"/>
          </a:p>
          <a:p>
            <a:endParaRPr lang="en-GB" sz="2800" dirty="0"/>
          </a:p>
        </p:txBody>
      </p:sp>
      <p:pic>
        <p:nvPicPr>
          <p:cNvPr id="1028" name="Picture 4" descr="Image result for child reading with an ad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4" y="4785336"/>
            <a:ext cx="1584176" cy="9644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earning maths childr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9020" y="1016254"/>
            <a:ext cx="1957321" cy="13062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earning spellings son with d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301" y="3225617"/>
            <a:ext cx="1244100" cy="12993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290D36B-934D-4ACC-95BA-E524DE363999}"/>
              </a:ext>
            </a:extLst>
          </p:cNvPr>
          <p:cNvPicPr>
            <a:picLocks noChangeAspect="1"/>
          </p:cNvPicPr>
          <p:nvPr/>
        </p:nvPicPr>
        <p:blipFill>
          <a:blip r:embed="rId6"/>
          <a:stretch>
            <a:fillRect/>
          </a:stretch>
        </p:blipFill>
        <p:spPr>
          <a:xfrm>
            <a:off x="58739" y="1109044"/>
            <a:ext cx="3960440" cy="2028573"/>
          </a:xfrm>
          <a:prstGeom prst="rect">
            <a:avLst/>
          </a:prstGeom>
        </p:spPr>
      </p:pic>
      <p:pic>
        <p:nvPicPr>
          <p:cNvPr id="7" name="Picture 6">
            <a:extLst>
              <a:ext uri="{FF2B5EF4-FFF2-40B4-BE49-F238E27FC236}">
                <a16:creationId xmlns:a16="http://schemas.microsoft.com/office/drawing/2014/main" id="{FC3C32D0-AEA8-4C25-98B8-F92A4993295E}"/>
              </a:ext>
            </a:extLst>
          </p:cNvPr>
          <p:cNvPicPr>
            <a:picLocks noChangeAspect="1"/>
          </p:cNvPicPr>
          <p:nvPr/>
        </p:nvPicPr>
        <p:blipFill>
          <a:blip r:embed="rId7"/>
          <a:stretch>
            <a:fillRect/>
          </a:stretch>
        </p:blipFill>
        <p:spPr>
          <a:xfrm>
            <a:off x="1785006" y="3222207"/>
            <a:ext cx="3999412" cy="3319558"/>
          </a:xfrm>
          <a:prstGeom prst="rect">
            <a:avLst/>
          </a:prstGeom>
        </p:spPr>
      </p:pic>
      <p:sp>
        <p:nvSpPr>
          <p:cNvPr id="9" name="Arrow: Down 8">
            <a:extLst>
              <a:ext uri="{FF2B5EF4-FFF2-40B4-BE49-F238E27FC236}">
                <a16:creationId xmlns:a16="http://schemas.microsoft.com/office/drawing/2014/main" id="{A15F110F-D279-4F4E-A95C-7844FE3FC323}"/>
              </a:ext>
            </a:extLst>
          </p:cNvPr>
          <p:cNvSpPr/>
          <p:nvPr/>
        </p:nvSpPr>
        <p:spPr>
          <a:xfrm rot="19538263">
            <a:off x="2370818" y="2795710"/>
            <a:ext cx="556100" cy="865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E94832C0-3E63-4832-8B59-C161F7D560CF}"/>
              </a:ext>
            </a:extLst>
          </p:cNvPr>
          <p:cNvSpPr/>
          <p:nvPr/>
        </p:nvSpPr>
        <p:spPr>
          <a:xfrm rot="14088102">
            <a:off x="5703630" y="2599661"/>
            <a:ext cx="556100" cy="902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F99E04F-5ECA-4C74-BA7C-DE98A423EA67}"/>
              </a:ext>
            </a:extLst>
          </p:cNvPr>
          <p:cNvSpPr txBox="1"/>
          <p:nvPr/>
        </p:nvSpPr>
        <p:spPr>
          <a:xfrm>
            <a:off x="5748904" y="4491170"/>
            <a:ext cx="321558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You can click on the link below for direct access:</a:t>
            </a:r>
          </a:p>
          <a:p>
            <a:r>
              <a:rPr lang="en-GB" dirty="0">
                <a:hlinkClick r:id="rId8"/>
              </a:rPr>
              <a:t>https://www.colindale.barnet.sch.uk/year-1-home-learning-page/</a:t>
            </a:r>
            <a:endParaRPr lang="en-US" dirty="0">
              <a:ea typeface="+mn-lt"/>
              <a:cs typeface="+mn-lt"/>
            </a:endParaRPr>
          </a:p>
          <a:p>
            <a:endParaRPr lang="en-US" dirty="0">
              <a:cs typeface="Calibri"/>
            </a:endParaRPr>
          </a:p>
        </p:txBody>
      </p:sp>
      <p:sp>
        <p:nvSpPr>
          <p:cNvPr id="12" name="TextBox 11">
            <a:extLst>
              <a:ext uri="{FF2B5EF4-FFF2-40B4-BE49-F238E27FC236}">
                <a16:creationId xmlns:a16="http://schemas.microsoft.com/office/drawing/2014/main" id="{412C905A-324D-41F5-9A4F-E6395C348C68}"/>
              </a:ext>
            </a:extLst>
          </p:cNvPr>
          <p:cNvSpPr txBox="1"/>
          <p:nvPr/>
        </p:nvSpPr>
        <p:spPr>
          <a:xfrm>
            <a:off x="61368" y="736201"/>
            <a:ext cx="33252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Access through School website:</a:t>
            </a:r>
            <a:endParaRPr lang="en-US" dirty="0">
              <a:solidFill>
                <a:schemeClr val="bg1"/>
              </a:solidFill>
              <a:cs typeface="Calibri"/>
            </a:endParaRPr>
          </a:p>
        </p:txBody>
      </p:sp>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1340768"/>
            <a:ext cx="2631316" cy="305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84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34F45A1D7D804D965D7B7A87B39DEB" ma:contentTypeVersion="11" ma:contentTypeDescription="Create a new document." ma:contentTypeScope="" ma:versionID="c14a5d98a0c80f32ca149af520b3d62d">
  <xsd:schema xmlns:xsd="http://www.w3.org/2001/XMLSchema" xmlns:xs="http://www.w3.org/2001/XMLSchema" xmlns:p="http://schemas.microsoft.com/office/2006/metadata/properties" xmlns:ns2="90d655c1-7182-42d9-9b0c-cb7e5cbd8259" xmlns:ns3="0a1862be-99a4-4e7b-8bf5-49c52fcfdace" targetNamespace="http://schemas.microsoft.com/office/2006/metadata/properties" ma:root="true" ma:fieldsID="12221f3ea916cb162f04b8c8f9311595" ns2:_="" ns3:_="">
    <xsd:import namespace="90d655c1-7182-42d9-9b0c-cb7e5cbd8259"/>
    <xsd:import namespace="0a1862be-99a4-4e7b-8bf5-49c52fcfda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655c1-7182-42d9-9b0c-cb7e5cbd8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1862be-99a4-4e7b-8bf5-49c52fcfda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69B85A-1033-4925-9169-DB5054684395}">
  <ds:schemaRefs>
    <ds:schemaRef ds:uri="http://schemas.microsoft.com/sharepoint/v3/contenttype/forms"/>
  </ds:schemaRefs>
</ds:datastoreItem>
</file>

<file path=customXml/itemProps2.xml><?xml version="1.0" encoding="utf-8"?>
<ds:datastoreItem xmlns:ds="http://schemas.openxmlformats.org/officeDocument/2006/customXml" ds:itemID="{86E5E336-E955-4892-A995-C651B7310E9E}">
  <ds:schemaRefs>
    <ds:schemaRef ds:uri="90d655c1-7182-42d9-9b0c-cb7e5cbd8259"/>
    <ds:schemaRef ds:uri="http://schemas.openxmlformats.org/package/2006/metadata/core-properties"/>
    <ds:schemaRef ds:uri="0a1862be-99a4-4e7b-8bf5-49c52fcfdace"/>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B7A31D43-F750-4738-B26D-620D3557A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d655c1-7182-42d9-9b0c-cb7e5cbd8259"/>
    <ds:schemaRef ds:uri="0a1862be-99a4-4e7b-8bf5-49c52fcfd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506</TotalTime>
  <Words>1003</Words>
  <Application>Microsoft Office PowerPoint</Application>
  <PresentationFormat>On-screen Show (4:3)</PresentationFormat>
  <Paragraphs>98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PowerPoint Presentation</vt:lpstr>
      <vt:lpstr> Staff Team</vt:lpstr>
      <vt:lpstr>PowerPoint Presentation</vt:lpstr>
      <vt:lpstr>PowerPoint Presentation</vt:lpstr>
      <vt:lpstr>PowerPoint Presentation</vt:lpstr>
      <vt:lpstr>PowerPoint Presentation</vt:lpstr>
      <vt:lpstr>PowerPoint Presentation</vt:lpstr>
      <vt:lpstr>PE kits</vt:lpstr>
      <vt:lpstr>PowerPoint Presentation</vt:lpstr>
      <vt:lpstr>PowerPoint Presentation</vt:lpstr>
      <vt:lpstr>Communicating with your child's teacher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Parmar</dc:creator>
  <cp:lastModifiedBy>Indigo Tree</cp:lastModifiedBy>
  <cp:revision>575</cp:revision>
  <dcterms:created xsi:type="dcterms:W3CDTF">2017-08-18T13:28:59Z</dcterms:created>
  <dcterms:modified xsi:type="dcterms:W3CDTF">2020-09-25T13:34:35Z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0x0101000234F45A1D7D804D965D7B7A87B39DEB</vt:lpwstr>
  </property>
</Properties>
</file>