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4"/>
  </p:sldMasterIdLst>
  <p:handoutMasterIdLst>
    <p:handoutMasterId r:id="rId37"/>
  </p:handoutMasterIdLst>
  <p:sldIdLst>
    <p:sldId id="256" r:id="rId5"/>
    <p:sldId id="291" r:id="rId6"/>
    <p:sldId id="257" r:id="rId7"/>
    <p:sldId id="258" r:id="rId8"/>
    <p:sldId id="259" r:id="rId9"/>
    <p:sldId id="260" r:id="rId10"/>
    <p:sldId id="267" r:id="rId11"/>
    <p:sldId id="263" r:id="rId12"/>
    <p:sldId id="264" r:id="rId13"/>
    <p:sldId id="266" r:id="rId14"/>
    <p:sldId id="280" r:id="rId15"/>
    <p:sldId id="265" r:id="rId16"/>
    <p:sldId id="268" r:id="rId17"/>
    <p:sldId id="290" r:id="rId18"/>
    <p:sldId id="271" r:id="rId19"/>
    <p:sldId id="272" r:id="rId20"/>
    <p:sldId id="293" r:id="rId21"/>
    <p:sldId id="285" r:id="rId22"/>
    <p:sldId id="286" r:id="rId23"/>
    <p:sldId id="287" r:id="rId24"/>
    <p:sldId id="295" r:id="rId25"/>
    <p:sldId id="269" r:id="rId26"/>
    <p:sldId id="292" r:id="rId27"/>
    <p:sldId id="261" r:id="rId28"/>
    <p:sldId id="270" r:id="rId29"/>
    <p:sldId id="274" r:id="rId30"/>
    <p:sldId id="276" r:id="rId31"/>
    <p:sldId id="275" r:id="rId32"/>
    <p:sldId id="294" r:id="rId33"/>
    <p:sldId id="278" r:id="rId34"/>
    <p:sldId id="279" r:id="rId35"/>
    <p:sldId id="296" r:id="rId3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A679E-DF5C-48F3-BED6-85BA8F108E7B}" v="118" dt="2023-06-13T09:42:45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obertson" userId="S::srobertson.302@colindale.barnet.sch.uk::052b89b2-a1dd-4240-bb2f-87c0653a7f0c" providerId="AD" clId="Web-{09A439A4-8411-D7F5-D2E2-D9038960434D}"/>
    <pc:docChg chg="modSld">
      <pc:chgData name="Sarah Robertson" userId="S::srobertson.302@colindale.barnet.sch.uk::052b89b2-a1dd-4240-bb2f-87c0653a7f0c" providerId="AD" clId="Web-{09A439A4-8411-D7F5-D2E2-D9038960434D}" dt="2022-07-11T09:42:38.475" v="12" actId="20577"/>
      <pc:docMkLst>
        <pc:docMk/>
      </pc:docMkLst>
      <pc:sldChg chg="modSp">
        <pc:chgData name="Sarah Robertson" userId="S::srobertson.302@colindale.barnet.sch.uk::052b89b2-a1dd-4240-bb2f-87c0653a7f0c" providerId="AD" clId="Web-{09A439A4-8411-D7F5-D2E2-D9038960434D}" dt="2022-07-11T09:42:38.475" v="12" actId="20577"/>
        <pc:sldMkLst>
          <pc:docMk/>
          <pc:sldMk cId="0" sldId="267"/>
        </pc:sldMkLst>
        <pc:spChg chg="mod">
          <ac:chgData name="Sarah Robertson" userId="S::srobertson.302@colindale.barnet.sch.uk::052b89b2-a1dd-4240-bb2f-87c0653a7f0c" providerId="AD" clId="Web-{09A439A4-8411-D7F5-D2E2-D9038960434D}" dt="2022-07-11T09:42:38.475" v="12" actId="20577"/>
          <ac:spMkLst>
            <pc:docMk/>
            <pc:sldMk cId="0" sldId="267"/>
            <ac:spMk id="117767" creationId="{101C8212-FC02-4663-8504-8A00E792C974}"/>
          </ac:spMkLst>
        </pc:spChg>
      </pc:sldChg>
    </pc:docChg>
  </pc:docChgLst>
  <pc:docChgLst>
    <pc:chgData name="Sarah Robertson" userId="052b89b2-a1dd-4240-bb2f-87c0653a7f0c" providerId="ADAL" clId="{901A679E-DF5C-48F3-BED6-85BA8F108E7B}"/>
    <pc:docChg chg="undo custSel addSld delSld modSld">
      <pc:chgData name="Sarah Robertson" userId="052b89b2-a1dd-4240-bb2f-87c0653a7f0c" providerId="ADAL" clId="{901A679E-DF5C-48F3-BED6-85BA8F108E7B}" dt="2023-06-13T09:52:31.419" v="973" actId="13926"/>
      <pc:docMkLst>
        <pc:docMk/>
      </pc:docMkLst>
      <pc:sldChg chg="modSp mod">
        <pc:chgData name="Sarah Robertson" userId="052b89b2-a1dd-4240-bb2f-87c0653a7f0c" providerId="ADAL" clId="{901A679E-DF5C-48F3-BED6-85BA8F108E7B}" dt="2023-06-13T08:31:12.275" v="0" actId="20577"/>
        <pc:sldMkLst>
          <pc:docMk/>
          <pc:sldMk cId="0" sldId="256"/>
        </pc:sldMkLst>
        <pc:spChg chg="mod">
          <ac:chgData name="Sarah Robertson" userId="052b89b2-a1dd-4240-bb2f-87c0653a7f0c" providerId="ADAL" clId="{901A679E-DF5C-48F3-BED6-85BA8F108E7B}" dt="2023-06-13T08:31:12.275" v="0" actId="20577"/>
          <ac:spMkLst>
            <pc:docMk/>
            <pc:sldMk cId="0" sldId="256"/>
            <ac:spMk id="4098" creationId="{6A617FAD-A796-44C4-8A28-97502D12E726}"/>
          </ac:spMkLst>
        </pc:spChg>
      </pc:sldChg>
      <pc:sldChg chg="modSp">
        <pc:chgData name="Sarah Robertson" userId="052b89b2-a1dd-4240-bb2f-87c0653a7f0c" providerId="ADAL" clId="{901A679E-DF5C-48F3-BED6-85BA8F108E7B}" dt="2023-06-13T08:33:52.165" v="56" actId="20577"/>
        <pc:sldMkLst>
          <pc:docMk/>
          <pc:sldMk cId="0" sldId="259"/>
        </pc:sldMkLst>
        <pc:spChg chg="mod">
          <ac:chgData name="Sarah Robertson" userId="052b89b2-a1dd-4240-bb2f-87c0653a7f0c" providerId="ADAL" clId="{901A679E-DF5C-48F3-BED6-85BA8F108E7B}" dt="2023-06-13T08:33:52.165" v="56" actId="20577"/>
          <ac:spMkLst>
            <pc:docMk/>
            <pc:sldMk cId="0" sldId="259"/>
            <ac:spMk id="109571" creationId="{5DBB797C-5341-4EB8-92FC-D74C16F18EF4}"/>
          </ac:spMkLst>
        </pc:spChg>
      </pc:sldChg>
      <pc:sldChg chg="modSp add del">
        <pc:chgData name="Sarah Robertson" userId="052b89b2-a1dd-4240-bb2f-87c0653a7f0c" providerId="ADAL" clId="{901A679E-DF5C-48F3-BED6-85BA8F108E7B}" dt="2023-06-13T09:42:45.084" v="653" actId="20577"/>
        <pc:sldMkLst>
          <pc:docMk/>
          <pc:sldMk cId="0" sldId="265"/>
        </pc:sldMkLst>
        <pc:spChg chg="mod">
          <ac:chgData name="Sarah Robertson" userId="052b89b2-a1dd-4240-bb2f-87c0653a7f0c" providerId="ADAL" clId="{901A679E-DF5C-48F3-BED6-85BA8F108E7B}" dt="2023-06-13T09:42:45.084" v="653" actId="20577"/>
          <ac:spMkLst>
            <pc:docMk/>
            <pc:sldMk cId="0" sldId="265"/>
            <ac:spMk id="115715" creationId="{E5D86A92-EADD-4223-A62B-F08A6FD2FBB7}"/>
          </ac:spMkLst>
        </pc:spChg>
      </pc:sldChg>
      <pc:sldChg chg="modSp">
        <pc:chgData name="Sarah Robertson" userId="052b89b2-a1dd-4240-bb2f-87c0653a7f0c" providerId="ADAL" clId="{901A679E-DF5C-48F3-BED6-85BA8F108E7B}" dt="2023-06-13T09:40:03.216" v="651" actId="1076"/>
        <pc:sldMkLst>
          <pc:docMk/>
          <pc:sldMk cId="0" sldId="266"/>
        </pc:sldMkLst>
        <pc:spChg chg="mod">
          <ac:chgData name="Sarah Robertson" userId="052b89b2-a1dd-4240-bb2f-87c0653a7f0c" providerId="ADAL" clId="{901A679E-DF5C-48F3-BED6-85BA8F108E7B}" dt="2023-06-13T09:39:52.735" v="647" actId="20577"/>
          <ac:spMkLst>
            <pc:docMk/>
            <pc:sldMk cId="0" sldId="266"/>
            <ac:spMk id="116739" creationId="{664C5D79-4335-4A97-A09B-493785B26B9B}"/>
          </ac:spMkLst>
        </pc:spChg>
        <pc:picChg chg="mod">
          <ac:chgData name="Sarah Robertson" userId="052b89b2-a1dd-4240-bb2f-87c0653a7f0c" providerId="ADAL" clId="{901A679E-DF5C-48F3-BED6-85BA8F108E7B}" dt="2023-06-13T09:40:03.216" v="651" actId="1076"/>
          <ac:picMkLst>
            <pc:docMk/>
            <pc:sldMk cId="0" sldId="266"/>
            <ac:picMk id="26629" creationId="{16E4AFA6-157E-4780-9E56-8B354BBB9DA3}"/>
          </ac:picMkLst>
        </pc:picChg>
      </pc:sldChg>
      <pc:sldChg chg="modSp mod">
        <pc:chgData name="Sarah Robertson" userId="052b89b2-a1dd-4240-bb2f-87c0653a7f0c" providerId="ADAL" clId="{901A679E-DF5C-48F3-BED6-85BA8F108E7B}" dt="2023-06-13T08:35:56.172" v="91" actId="20577"/>
        <pc:sldMkLst>
          <pc:docMk/>
          <pc:sldMk cId="0" sldId="267"/>
        </pc:sldMkLst>
        <pc:spChg chg="mod">
          <ac:chgData name="Sarah Robertson" userId="052b89b2-a1dd-4240-bb2f-87c0653a7f0c" providerId="ADAL" clId="{901A679E-DF5C-48F3-BED6-85BA8F108E7B}" dt="2023-06-13T08:35:12.629" v="83" actId="20577"/>
          <ac:spMkLst>
            <pc:docMk/>
            <pc:sldMk cId="0" sldId="267"/>
            <ac:spMk id="11267" creationId="{9976BC8E-712D-482E-A951-8FC560CD57D1}"/>
          </ac:spMkLst>
        </pc:spChg>
        <pc:spChg chg="mod">
          <ac:chgData name="Sarah Robertson" userId="052b89b2-a1dd-4240-bb2f-87c0653a7f0c" providerId="ADAL" clId="{901A679E-DF5C-48F3-BED6-85BA8F108E7B}" dt="2023-06-13T08:35:56.172" v="91" actId="20577"/>
          <ac:spMkLst>
            <pc:docMk/>
            <pc:sldMk cId="0" sldId="267"/>
            <ac:spMk id="117767" creationId="{101C8212-FC02-4663-8504-8A00E792C974}"/>
          </ac:spMkLst>
        </pc:spChg>
        <pc:picChg chg="mod">
          <ac:chgData name="Sarah Robertson" userId="052b89b2-a1dd-4240-bb2f-87c0653a7f0c" providerId="ADAL" clId="{901A679E-DF5C-48F3-BED6-85BA8F108E7B}" dt="2023-06-13T08:35:41.755" v="86" actId="1076"/>
          <ac:picMkLst>
            <pc:docMk/>
            <pc:sldMk cId="0" sldId="267"/>
            <ac:picMk id="7" creationId="{3C8DFE1D-D098-4511-8400-89845F881AE8}"/>
          </ac:picMkLst>
        </pc:picChg>
      </pc:sldChg>
      <pc:sldChg chg="modSp mod">
        <pc:chgData name="Sarah Robertson" userId="052b89b2-a1dd-4240-bb2f-87c0653a7f0c" providerId="ADAL" clId="{901A679E-DF5C-48F3-BED6-85BA8F108E7B}" dt="2023-06-13T09:43:21.453" v="655" actId="20577"/>
        <pc:sldMkLst>
          <pc:docMk/>
          <pc:sldMk cId="0" sldId="269"/>
        </pc:sldMkLst>
        <pc:spChg chg="mod">
          <ac:chgData name="Sarah Robertson" userId="052b89b2-a1dd-4240-bb2f-87c0653a7f0c" providerId="ADAL" clId="{901A679E-DF5C-48F3-BED6-85BA8F108E7B}" dt="2023-06-13T09:43:21.453" v="655" actId="20577"/>
          <ac:spMkLst>
            <pc:docMk/>
            <pc:sldMk cId="0" sldId="269"/>
            <ac:spMk id="122883" creationId="{FA2BFAD9-FBAF-458C-8D33-8AD7CD03D214}"/>
          </ac:spMkLst>
        </pc:spChg>
      </pc:sldChg>
      <pc:sldChg chg="modSp mod">
        <pc:chgData name="Sarah Robertson" userId="052b89b2-a1dd-4240-bb2f-87c0653a7f0c" providerId="ADAL" clId="{901A679E-DF5C-48F3-BED6-85BA8F108E7B}" dt="2023-06-13T09:43:44.839" v="657" actId="20577"/>
        <pc:sldMkLst>
          <pc:docMk/>
          <pc:sldMk cId="0" sldId="275"/>
        </pc:sldMkLst>
        <pc:spChg chg="mod">
          <ac:chgData name="Sarah Robertson" userId="052b89b2-a1dd-4240-bb2f-87c0653a7f0c" providerId="ADAL" clId="{901A679E-DF5C-48F3-BED6-85BA8F108E7B}" dt="2023-06-13T09:43:44.839" v="657" actId="20577"/>
          <ac:spMkLst>
            <pc:docMk/>
            <pc:sldMk cId="0" sldId="275"/>
            <ac:spMk id="131075" creationId="{FD4E5DE9-5208-4367-B175-F1FE0D96BAFF}"/>
          </ac:spMkLst>
        </pc:spChg>
      </pc:sldChg>
      <pc:sldChg chg="modSp add del mod">
        <pc:chgData name="Sarah Robertson" userId="052b89b2-a1dd-4240-bb2f-87c0653a7f0c" providerId="ADAL" clId="{901A679E-DF5C-48F3-BED6-85BA8F108E7B}" dt="2023-06-13T09:39:16.220" v="603" actId="1076"/>
        <pc:sldMkLst>
          <pc:docMk/>
          <pc:sldMk cId="0" sldId="280"/>
        </pc:sldMkLst>
        <pc:spChg chg="mod">
          <ac:chgData name="Sarah Robertson" userId="052b89b2-a1dd-4240-bb2f-87c0653a7f0c" providerId="ADAL" clId="{901A679E-DF5C-48F3-BED6-85BA8F108E7B}" dt="2023-06-13T09:39:16.220" v="603" actId="1076"/>
          <ac:spMkLst>
            <pc:docMk/>
            <pc:sldMk cId="0" sldId="280"/>
            <ac:spMk id="8" creationId="{45A1DB2D-991E-4C9B-8BD1-F6E608A9DB26}"/>
          </ac:spMkLst>
        </pc:spChg>
        <pc:graphicFrameChg chg="mod modGraphic">
          <ac:chgData name="Sarah Robertson" userId="052b89b2-a1dd-4240-bb2f-87c0653a7f0c" providerId="ADAL" clId="{901A679E-DF5C-48F3-BED6-85BA8F108E7B}" dt="2023-06-13T09:38:19.867" v="598" actId="313"/>
          <ac:graphicFrameMkLst>
            <pc:docMk/>
            <pc:sldMk cId="0" sldId="280"/>
            <ac:graphicFrameMk id="3" creationId="{AFD6868B-24EA-4A47-8C4C-38D0BF1BD28D}"/>
          </ac:graphicFrameMkLst>
        </pc:graphicFrameChg>
      </pc:sldChg>
      <pc:sldChg chg="del">
        <pc:chgData name="Sarah Robertson" userId="052b89b2-a1dd-4240-bb2f-87c0653a7f0c" providerId="ADAL" clId="{901A679E-DF5C-48F3-BED6-85BA8F108E7B}" dt="2023-06-13T09:51:07.113" v="946" actId="2696"/>
        <pc:sldMkLst>
          <pc:docMk/>
          <pc:sldMk cId="0" sldId="284"/>
        </pc:sldMkLst>
      </pc:sldChg>
      <pc:sldChg chg="modSp mod">
        <pc:chgData name="Sarah Robertson" userId="052b89b2-a1dd-4240-bb2f-87c0653a7f0c" providerId="ADAL" clId="{901A679E-DF5C-48F3-BED6-85BA8F108E7B}" dt="2023-06-13T09:49:29.129" v="940" actId="20577"/>
        <pc:sldMkLst>
          <pc:docMk/>
          <pc:sldMk cId="0" sldId="286"/>
        </pc:sldMkLst>
        <pc:spChg chg="mod">
          <ac:chgData name="Sarah Robertson" userId="052b89b2-a1dd-4240-bb2f-87c0653a7f0c" providerId="ADAL" clId="{901A679E-DF5C-48F3-BED6-85BA8F108E7B}" dt="2023-06-13T09:49:29.129" v="940" actId="20577"/>
          <ac:spMkLst>
            <pc:docMk/>
            <pc:sldMk cId="0" sldId="286"/>
            <ac:spMk id="147459" creationId="{EB0F398C-AAEC-481F-AE51-BFD5CBA19FC4}"/>
          </ac:spMkLst>
        </pc:spChg>
      </pc:sldChg>
      <pc:sldChg chg="modSp mod">
        <pc:chgData name="Sarah Robertson" userId="052b89b2-a1dd-4240-bb2f-87c0653a7f0c" providerId="ADAL" clId="{901A679E-DF5C-48F3-BED6-85BA8F108E7B}" dt="2023-06-13T09:52:31.419" v="973" actId="13926"/>
        <pc:sldMkLst>
          <pc:docMk/>
          <pc:sldMk cId="0" sldId="292"/>
        </pc:sldMkLst>
        <pc:spChg chg="mod">
          <ac:chgData name="Sarah Robertson" userId="052b89b2-a1dd-4240-bb2f-87c0653a7f0c" providerId="ADAL" clId="{901A679E-DF5C-48F3-BED6-85BA8F108E7B}" dt="2023-06-13T09:52:31.419" v="973" actId="13926"/>
          <ac:spMkLst>
            <pc:docMk/>
            <pc:sldMk cId="0" sldId="292"/>
            <ac:spMk id="122883" creationId="{E4A4B3E6-AF47-469C-8866-23D0F7C2A74E}"/>
          </ac:spMkLst>
        </pc:spChg>
      </pc:sldChg>
      <pc:sldChg chg="modSp mod">
        <pc:chgData name="Sarah Robertson" userId="052b89b2-a1dd-4240-bb2f-87c0653a7f0c" providerId="ADAL" clId="{901A679E-DF5C-48F3-BED6-85BA8F108E7B}" dt="2023-06-13T09:50:31.092" v="945" actId="207"/>
        <pc:sldMkLst>
          <pc:docMk/>
          <pc:sldMk cId="0" sldId="294"/>
        </pc:sldMkLst>
        <pc:spChg chg="mod">
          <ac:chgData name="Sarah Robertson" userId="052b89b2-a1dd-4240-bb2f-87c0653a7f0c" providerId="ADAL" clId="{901A679E-DF5C-48F3-BED6-85BA8F108E7B}" dt="2023-06-13T09:50:31.092" v="945" actId="207"/>
          <ac:spMkLst>
            <pc:docMk/>
            <pc:sldMk cId="0" sldId="294"/>
            <ac:spMk id="132099" creationId="{8318E3CA-7E02-4824-BF41-935D4873F698}"/>
          </ac:spMkLst>
        </pc:spChg>
      </pc:sldChg>
      <pc:sldChg chg="delSp modSp new mod">
        <pc:chgData name="Sarah Robertson" userId="052b89b2-a1dd-4240-bb2f-87c0653a7f0c" providerId="ADAL" clId="{901A679E-DF5C-48F3-BED6-85BA8F108E7B}" dt="2023-06-13T09:51:46.270" v="972" actId="1076"/>
        <pc:sldMkLst>
          <pc:docMk/>
          <pc:sldMk cId="1511966296" sldId="296"/>
        </pc:sldMkLst>
        <pc:spChg chg="mod">
          <ac:chgData name="Sarah Robertson" userId="052b89b2-a1dd-4240-bb2f-87c0653a7f0c" providerId="ADAL" clId="{901A679E-DF5C-48F3-BED6-85BA8F108E7B}" dt="2023-06-13T09:51:46.270" v="972" actId="1076"/>
          <ac:spMkLst>
            <pc:docMk/>
            <pc:sldMk cId="1511966296" sldId="296"/>
            <ac:spMk id="2" creationId="{A725931E-F344-63C5-7A55-0FBB8EE8BF64}"/>
          </ac:spMkLst>
        </pc:spChg>
        <pc:spChg chg="del">
          <ac:chgData name="Sarah Robertson" userId="052b89b2-a1dd-4240-bb2f-87c0653a7f0c" providerId="ADAL" clId="{901A679E-DF5C-48F3-BED6-85BA8F108E7B}" dt="2023-06-13T09:51:41.753" v="971" actId="21"/>
          <ac:spMkLst>
            <pc:docMk/>
            <pc:sldMk cId="1511966296" sldId="296"/>
            <ac:spMk id="3" creationId="{30CAF425-8B7E-F7A3-2EB2-6F980278EF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788212-EB50-42F2-9D0B-691FA6505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A58B4E-C6CC-48A1-9DE2-C278B479A3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5344B5-EF68-4F46-B525-7539231DD65C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38A2FE0-733B-45BA-9194-FC65007570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18432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13/06/2023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net.gov.uk/media/14613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net.gov.uk/anti-frau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brent.gov.uk/media/16420456/schools-admissions-brochure-2023_secondary_final.pdf?_ga=2.166450430.193128411.1686645268-1688582918.1686645268" TargetMode="External"/><Relationship Id="rId2" Type="http://schemas.openxmlformats.org/officeDocument/2006/relationships/hyperlink" Target="http://www.barnet.gov.uk/schooladmission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barnet.gov.uk/publicaccesslive/selfservice/citizenportal/login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school-performance-tables" TargetMode="External"/><Relationship Id="rId2" Type="http://schemas.openxmlformats.org/officeDocument/2006/relationships/hyperlink" Target="http://www.ofsted.gov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6176" y="1556792"/>
            <a:ext cx="7851648" cy="21602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362950" cy="4680668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 / ability bands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Geographical distance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8737FF91-C9D9-4FF6-9661-92680BBF5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1412875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6588224" y="3284984"/>
            <a:ext cx="197072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374491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altLang="en-US" sz="1400" b="1" dirty="0"/>
            </a:b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  <a:endParaRPr lang="en-GB" alt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1713561" y="6095642"/>
            <a:ext cx="6569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2023 Allocation Table can be viewed at:</a:t>
            </a:r>
          </a:p>
          <a:p>
            <a:r>
              <a:rPr lang="en-GB" sz="1400" dirty="0">
                <a:hlinkClick r:id="rId2"/>
              </a:rPr>
              <a:t>Schools allocation table 2023 (OCT, 48 KB) | Barnet Council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D6868B-24EA-4A47-8C4C-38D0BF1B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87608"/>
              </p:ext>
            </p:extLst>
          </p:nvPr>
        </p:nvGraphicFramePr>
        <p:xfrm>
          <a:off x="971600" y="1037674"/>
          <a:ext cx="7131120" cy="4930430"/>
        </p:xfrm>
        <a:graphic>
          <a:graphicData uri="http://schemas.openxmlformats.org/drawingml/2006/table">
            <a:tbl>
              <a:tblPr/>
              <a:tblGrid>
                <a:gridCol w="2971944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3240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600" b="1" dirty="0">
                          <a:latin typeface="+mj-lt"/>
                        </a:rPr>
                        <a:t>Geographical distance for schools that were unable to offer to all applicants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0.255 (N2)    0.992 (N3)    1.62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Bishop Douglass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applicants accepted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 College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Copthall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(Girls)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applicants accepted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Hendon School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applicants accepted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6850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London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Queen Elizabeth’s Boys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Saracens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460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James Catholic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applicants accepted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Mary’s &amp; St John’s (SMSJ)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Depends on band 0.59 – 2.232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Totteridge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4291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Whitefield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applicants accepted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765750"/>
                  </a:ext>
                </a:extLst>
              </a:tr>
            </a:tbl>
          </a:graphicData>
        </a:graphic>
      </p:graphicFrame>
      <p:sp>
        <p:nvSpPr>
          <p:cNvPr id="5" name="Line 4">
            <a:extLst>
              <a:ext uri="{FF2B5EF4-FFF2-40B4-BE49-F238E27FC236}">
                <a16:creationId xmlns:a16="http://schemas.microsoft.com/office/drawing/2014/main" id="{0E5D556C-606C-4715-A1A8-3366CB4C1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056027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840537" cy="4535487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2023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420DFACA-CCB5-4AF3-8700-BCDA81A59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44" y="1700808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GB" dirty="0"/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5E91AA19-25B6-4728-A619-30CB94664B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865313"/>
            <a:ext cx="8280400" cy="3886200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will rank the schools in your order of preference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must include all your chosen schools, whether inside or outside the borough where you live</a:t>
            </a:r>
          </a:p>
        </p:txBody>
      </p:sp>
      <p:sp>
        <p:nvSpPr>
          <p:cNvPr id="29700" name="Line 6">
            <a:extLst>
              <a:ext uri="{FF2B5EF4-FFF2-40B4-BE49-F238E27FC236}">
                <a16:creationId xmlns:a16="http://schemas.microsoft.com/office/drawing/2014/main" id="{C8A5CEF5-67F4-4F83-9D59-432AD3E2D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763" y="1546225"/>
            <a:ext cx="8280400" cy="4835102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Realistic Preferences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increase your chances of securing an offer and to avoid disappointment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check how places were offered last year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the cut-off distances are just a guide and will change every year……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……just because you live nearer to the school than the last child offered a distance place last year, it doesn’t mean your child is guaranteed a place</a:t>
            </a:r>
          </a:p>
        </p:txBody>
      </p:sp>
      <p:sp>
        <p:nvSpPr>
          <p:cNvPr id="30724" name="Line 6">
            <a:extLst>
              <a:ext uri="{FF2B5EF4-FFF2-40B4-BE49-F238E27FC236}">
                <a16:creationId xmlns:a16="http://schemas.microsoft.com/office/drawing/2014/main" id="{37B9B9C8-0CCE-45E3-91DA-3541E1ED9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484313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80400" cy="4608513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Certificate of Religious Practice (CRP),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must be returned to the individual schools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017A8236-E1A2-4EA8-89CB-4705FDADD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628800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498"/>
            <a:ext cx="16398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7638"/>
            <a:ext cx="8280400" cy="5106987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640080" lvl="1" indent="-246888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2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permanent address must be used on the application form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not use a temporary address or an address of convenience, this include a child minder’s address, a business address or the address of a relative or friend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will be asked to provide proof of the new address and proof that you have disposed of the previous property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some doubt about whether an address of convenience is being used, an investigation will be carried out and the findings reviewed by a panel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7222603F-7C23-40C3-96E5-6AEC61212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8513"/>
            <a:ext cx="8229600" cy="1371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Fraudulent addresses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5C0ED3F9-499D-4665-BEB2-6EBF8EE22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280400" cy="4608512"/>
          </a:xfrm>
        </p:spPr>
        <p:txBody>
          <a:bodyPr/>
          <a:lstStyle/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year a small number of parents provide a false address to get a school place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doing so they could be depriving your child of a place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false information is a criminal offence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know someone who intends to use a false address, you can report this in confidence to the Corporate Anti-Fraud Team 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 it online at </a:t>
            </a:r>
            <a:r>
              <a:rPr lang="en-GB" altLang="en-US" sz="2400" b="1" dirty="0">
                <a:solidFill>
                  <a:schemeClr val="bg2"/>
                </a:solidFill>
                <a:latin typeface="+mj-lt"/>
                <a:hlinkClick r:id="rId2"/>
              </a:rPr>
              <a:t>www.barnet.gov.uk/anti-fraud</a:t>
            </a:r>
            <a:endParaRPr lang="en-GB" altLang="en-US" sz="2400" b="1" dirty="0">
              <a:solidFill>
                <a:schemeClr val="bg2"/>
              </a:solidFill>
              <a:latin typeface="+mj-lt"/>
            </a:endParaRP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call the fraud hotline on 020 8359 2007</a:t>
            </a:r>
            <a:r>
              <a:rPr lang="en-GB" altLang="en-US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270160E8-1D84-47D9-984A-29920993A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484313"/>
            <a:ext cx="50768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1371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205037"/>
            <a:ext cx="8569325" cy="3960263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they apply for a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ABAE61B3-00D9-45CA-83AC-D2214D8B8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920" y="1700808"/>
            <a:ext cx="460851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1371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9137"/>
            <a:ext cx="8280400" cy="4320177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for Barnet schools </a:t>
            </a:r>
            <a:r>
              <a:rPr lang="en-GB" alt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Michael’s Catholic Grammar)</a:t>
            </a: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May to September 2023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Banding tests </a:t>
            </a:r>
            <a:r>
              <a:rPr lang="en-GB" altLang="en-US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(St Mary’s &amp; St John’s CE, Hendon)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likely to  be held in October / November 2023 (dates to be confirmed)</a:t>
            </a:r>
            <a:endParaRPr lang="en-GB" altLang="en-US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C0EE2365-EF1B-41F8-B3C6-CDBE7ABD6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412875"/>
            <a:ext cx="424815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5BA2A744-827F-4774-B036-38FC92416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6" y="1556792"/>
            <a:ext cx="5903912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4ECB19-AE77-4BC4-A5A3-EF2D7FE66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80045"/>
              </p:ext>
            </p:extLst>
          </p:nvPr>
        </p:nvGraphicFramePr>
        <p:xfrm>
          <a:off x="395536" y="1386398"/>
          <a:ext cx="8487309" cy="4995320"/>
        </p:xfrm>
        <a:graphic>
          <a:graphicData uri="http://schemas.openxmlformats.org/drawingml/2006/table">
            <a:tbl>
              <a:tblPr firstRow="1" firstCol="1" bandRow="1"/>
              <a:tblGrid>
                <a:gridCol w="1386890">
                  <a:extLst>
                    <a:ext uri="{9D8B030D-6E8A-4147-A177-3AD203B41FA5}">
                      <a16:colId xmlns:a16="http://schemas.microsoft.com/office/drawing/2014/main" val="3485257054"/>
                    </a:ext>
                  </a:extLst>
                </a:gridCol>
                <a:gridCol w="2888302">
                  <a:extLst>
                    <a:ext uri="{9D8B030D-6E8A-4147-A177-3AD203B41FA5}">
                      <a16:colId xmlns:a16="http://schemas.microsoft.com/office/drawing/2014/main" val="2746990412"/>
                    </a:ext>
                  </a:extLst>
                </a:gridCol>
                <a:gridCol w="944095">
                  <a:extLst>
                    <a:ext uri="{9D8B030D-6E8A-4147-A177-3AD203B41FA5}">
                      <a16:colId xmlns:a16="http://schemas.microsoft.com/office/drawing/2014/main" val="749904087"/>
                    </a:ext>
                  </a:extLst>
                </a:gridCol>
                <a:gridCol w="3268022">
                  <a:extLst>
                    <a:ext uri="{9D8B030D-6E8A-4147-A177-3AD203B41FA5}">
                      <a16:colId xmlns:a16="http://schemas.microsoft.com/office/drawing/2014/main" val="3198596534"/>
                    </a:ext>
                  </a:extLst>
                </a:gridCol>
              </a:tblGrid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Deadline to apply (2022)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date (2022)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20100"/>
                  </a:ext>
                </a:extLst>
              </a:tr>
              <a:tr h="188519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Ashmole Academy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Musical Aptitude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20 May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Sun 12 Jun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6479"/>
                  </a:ext>
                </a:extLst>
              </a:tr>
              <a:tr h="277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Musical Auditions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Tues 5 to Thurs 7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94255"/>
                  </a:ext>
                </a:extLst>
              </a:tr>
              <a:tr h="347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Friern Barnet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Enhanced Arts Programme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8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 13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61317"/>
                  </a:ext>
                </a:extLst>
              </a:tr>
              <a:tr h="272591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Henrietta Barnett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Selection Test (Round One)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15 Jul (5pm)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Thurs 1 and Fri 2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60314"/>
                  </a:ext>
                </a:extLst>
              </a:tr>
              <a:tr h="4031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Selection Test (Round Two)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Early Oct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35241"/>
                  </a:ext>
                </a:extLst>
              </a:tr>
              <a:tr h="188519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Mill Hill County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Technology Aptitude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13 May (3pm)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 10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038986"/>
                  </a:ext>
                </a:extLst>
              </a:tr>
              <a:tr h="3987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 Aptitude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12172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 11 Jun, Sun 19 Jun, Sat 25 Jun, Sun 3 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33244"/>
                  </a:ext>
                </a:extLst>
              </a:tr>
              <a:tr h="188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Dance Aptitude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12172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 26 Jun and Sat 9 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881878"/>
                  </a:ext>
                </a:extLst>
              </a:tr>
              <a:tr h="655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Queen Elizabeth Boys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Selection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15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 21 and Thurs 22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489824"/>
                  </a:ext>
                </a:extLst>
              </a:tr>
              <a:tr h="3602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Michael’s Catholic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Test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 5 Jul 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 16 Sep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974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802" y="1196752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4ECB19-AE77-4BC4-A5A3-EF2D7FE66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44607"/>
              </p:ext>
            </p:extLst>
          </p:nvPr>
        </p:nvGraphicFramePr>
        <p:xfrm>
          <a:off x="318356" y="2322502"/>
          <a:ext cx="8507288" cy="3050225"/>
        </p:xfrm>
        <a:graphic>
          <a:graphicData uri="http://schemas.openxmlformats.org/drawingml/2006/table">
            <a:tbl>
              <a:tblPr firstRow="1" firstCol="1" bandRow="1"/>
              <a:tblGrid>
                <a:gridCol w="1666528">
                  <a:extLst>
                    <a:ext uri="{9D8B030D-6E8A-4147-A177-3AD203B41FA5}">
                      <a16:colId xmlns:a16="http://schemas.microsoft.com/office/drawing/2014/main" val="348525705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74699041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4990408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98596534"/>
                    </a:ext>
                  </a:extLst>
                </a:gridCol>
              </a:tblGrid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Deadline to apply (2022)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date (2022)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20100"/>
                  </a:ext>
                </a:extLst>
              </a:tr>
              <a:tr h="465519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Dame Alice Owen’s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(Hertfordshire)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Musical Aptitude Test (Part 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Thurs 9 Jun 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Thurs 1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6479"/>
                  </a:ext>
                </a:extLst>
              </a:tr>
              <a:tr h="46551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 Aptitude Test (Part 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From Mon 26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72325"/>
                  </a:ext>
                </a:extLst>
              </a:tr>
              <a:tr h="465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Selection Test (Part 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Thurs 1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0753"/>
                  </a:ext>
                </a:extLst>
              </a:tr>
              <a:tr h="46551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Selection Test  (Part 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Sat 1 oct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643663"/>
                  </a:ext>
                </a:extLst>
              </a:tr>
              <a:tr h="347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Latymer (Enfield)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Selection Test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8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2 to Sun 4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6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When do I apply?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80400" cy="388620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is the closing date?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31 October 2023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12 midnight on 31 October</a:t>
            </a: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6AAD1615-5B49-49B6-9C83-F46F6F67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400526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80400" cy="3886200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will not be considered until after all ‘on time’ applicants have been offered a place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exceptional reason for a late application, it may be treated as on-time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Friday 9 December 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+mj-lt"/>
              </a:rPr>
              <a:t>2022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75073644-089D-4AE6-A62C-D852E444F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9941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DFA518-5618-4950-9027-BC79DB07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013325"/>
            <a:ext cx="1862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480425" cy="42973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33 London boroughs and surrounding county councils 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02DC7530-C888-444D-9F98-95DAD7136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7" y="1556792"/>
            <a:ext cx="590391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977" y="1847850"/>
            <a:ext cx="8497887" cy="4175125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published admissions criteria 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considered against the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is </a:t>
            </a:r>
            <a:r>
              <a:rPr lang="en-GB" altLang="en-US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not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passed to the individual schools</a:t>
            </a: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5D98847A-8A67-4139-A37D-C5F94410F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1412875"/>
            <a:ext cx="47513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549" y="1801812"/>
            <a:ext cx="8362950" cy="425608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child will be offered more than one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ranked higher 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as a lower preference than the one you have been offered will automatically be withdrawn and offered to another child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359EC04F-834F-41EB-9DA9-C2F4EB774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120" y="1700808"/>
            <a:ext cx="26638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643192" cy="8524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213" y="1557338"/>
            <a:ext cx="7777162" cy="4824412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There has been an increase in the demand for secondary school places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was expected and Barnet has planned for the additional places needed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may not always be possible to offer a preference school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6BB1C188-89D2-400C-8867-832A88DB3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6788" y="1412776"/>
            <a:ext cx="2160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D4E5DE9-5208-4367-B175-F1FE0D96B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2581" y="1700808"/>
            <a:ext cx="8478838" cy="424815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I hear?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National Offer Day is Wednesday 1 March 2024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you will be sent an email with the result of your application during the evening of 1 March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then login into your eAdmissions account for further information</a:t>
            </a:r>
          </a:p>
          <a:p>
            <a:pPr marL="457200" lvl="1" indent="0" eaLnBrk="1" fontAlgn="auto" hangingPunct="1">
              <a:spcBef>
                <a:spcPct val="55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166B6BD9-9676-4EC7-9CF7-EF7A3468D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1412875"/>
            <a:ext cx="2160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First round places must be accepted or declined online by 15 March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+mj-lt"/>
              </a:rPr>
              <a:t>2023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From 28 March, further offers made to children without places or to late applicants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Second round offers – deadline for applications is 17 March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Second round offer dates 28 – 31 March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nta"/>
              </a:rPr>
              <a:t>Additional offers -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fter the second round of offers, further offers will be made to children on school waiting lists, as and when vacancies arise.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8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FACA2194-9487-4A79-9BA7-EE7E8A7EB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412776"/>
            <a:ext cx="2160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5838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1B2905A-0A46-412B-BE1C-0BD76C8A0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420938"/>
            <a:ext cx="8229600" cy="2879725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know which school is right for my child?</a:t>
            </a: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Who can help me make that decision?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FFFBEBEA-3168-4730-9EB8-ECC1AA783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872" y="1772816"/>
            <a:ext cx="5205016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No Offer?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5CEE06F-EEF6-40F2-853C-21BF30674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133600"/>
            <a:ext cx="8294687" cy="3886200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don’t get any of my preferred schools?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 will be allocated a place at the nearest school with a vacancy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remain on the waiting lists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appeal for a place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join waiting lists for other schools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01C7D40C-DFD8-42F9-A53F-1E1015B90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550" y="1556792"/>
            <a:ext cx="273685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704850"/>
            <a:ext cx="7788275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Appeals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21758BB-F89A-4748-9AFD-1D637FCD0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62950" cy="4543425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every parent has the right of appeal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appeals are heard by an independent panel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will have the opportunity to present your case in person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will need to convince the panel that your child’s needs are more important than the school’s need to limit the admission number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appeals are unlikely to be successful unless there are exceptional grounds</a:t>
            </a: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8563E943-52B6-40C1-959C-08EB4CE04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040" y="1556792"/>
            <a:ext cx="331343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931E-F344-63C5-7A55-0FBB8EE8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/>
          <a:lstStyle/>
          <a:p>
            <a:r>
              <a:rPr lang="en-GB" sz="9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1196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74440128-F40E-4E1A-944C-24B1C0B66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62" y="4076700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DBB797C-5341-4EB8-92FC-D74C16F18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3750"/>
            <a:ext cx="8229600" cy="4389438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Visit the schools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attend open evenings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teachers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pupils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are the open evenings?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During September and October 2023 (Dates to be confirmed). </a:t>
            </a:r>
          </a:p>
        </p:txBody>
      </p:sp>
      <p:sp>
        <p:nvSpPr>
          <p:cNvPr id="21508" name="Line 6">
            <a:extLst>
              <a:ext uri="{FF2B5EF4-FFF2-40B4-BE49-F238E27FC236}">
                <a16:creationId xmlns:a16="http://schemas.microsoft.com/office/drawing/2014/main" id="{1825BB68-1B28-42BB-82CF-90978C132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rospectus">
            <a:extLst>
              <a:ext uri="{FF2B5EF4-FFF2-40B4-BE49-F238E27FC236}">
                <a16:creationId xmlns:a16="http://schemas.microsoft.com/office/drawing/2014/main" id="{8DCBC7DD-FB24-47B7-99E5-B6F61BB1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4313"/>
            <a:ext cx="17287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16AD0B02-420C-4CFE-87A0-BBD4670A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altLang="en-US" sz="4400" b="1" dirty="0">
                <a:solidFill>
                  <a:schemeClr val="accent1"/>
                </a:solidFill>
              </a:rPr>
              <a:t>Choosing a school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60EBA01-F6C1-46BA-9F67-88A40FF7C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1484313"/>
            <a:ext cx="8229600" cy="4429125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school prospectus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pPr lvl="2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lvl="2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lvl="2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043D9E3F-E411-4A32-9347-B1316447F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66F78DD-9AE0-4E4B-AA2D-F75CA04DE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758825"/>
            <a:ext cx="8229600" cy="9556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976BC8E-712D-482E-A951-8FC560CD57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1879600"/>
            <a:ext cx="8064500" cy="1079500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published by your home local authority – describes each school</a:t>
            </a:r>
          </a:p>
          <a:p>
            <a:pPr lvl="2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000" b="1" dirty="0">
              <a:solidFill>
                <a:schemeClr val="bg2"/>
              </a:solidFill>
            </a:endParaRP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101C8212-FC02-4663-8504-8A00E792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3213100"/>
            <a:ext cx="6010126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 indent="-354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353695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2024 guide will be available online in September 2023</a:t>
            </a:r>
            <a:endParaRPr lang="en-US" dirty="0"/>
          </a:p>
          <a:p>
            <a:pPr lvl="1" indent="-353695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download Barnet’s guide at </a:t>
            </a:r>
            <a:r>
              <a:rPr lang="en-GB" altLang="en-US" sz="2000" b="1" dirty="0">
                <a:solidFill>
                  <a:schemeClr val="accent1"/>
                </a:solidFill>
                <a:hlinkClick r:id="rId2"/>
              </a:rPr>
              <a:t>www.barnet.gov.uk/schooladmissions</a:t>
            </a:r>
            <a:endParaRPr lang="en-GB" altLang="en-US" sz="2000" b="1" dirty="0">
              <a:solidFill>
                <a:schemeClr val="accent1"/>
              </a:solidFill>
            </a:endParaRPr>
          </a:p>
          <a:p>
            <a:pPr lvl="1" indent="-353695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2000" b="1" dirty="0">
                <a:solidFill>
                  <a:schemeClr val="accent1"/>
                </a:solidFill>
                <a:latin typeface="Arial"/>
                <a:cs typeface="Arial"/>
              </a:rPr>
              <a:t>Download Brent's guide at </a:t>
            </a:r>
            <a:br>
              <a:rPr lang="en-GB" altLang="en-US" sz="2000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GB" sz="2000" b="1" dirty="0">
                <a:hlinkClick r:id="rId3"/>
              </a:rPr>
              <a:t>schools-admissions-brochure-2023_secondary_final.pdf (brent.gov.uk)</a:t>
            </a:r>
            <a:endParaRPr lang="en-GB" altLang="en-US" sz="2000" b="1" dirty="0">
              <a:solidFill>
                <a:schemeClr val="accent1"/>
              </a:solidFill>
            </a:endParaRPr>
          </a:p>
          <a:p>
            <a:pPr lvl="1" indent="-353695" eaLnBrk="1" hangingPunct="1">
              <a:lnSpc>
                <a:spcPct val="90000"/>
              </a:lnSpc>
              <a:spcBef>
                <a:spcPct val="50000"/>
              </a:spcBef>
              <a:buClr>
                <a:srgbClr val="762EB1"/>
              </a:buClr>
              <a:defRPr/>
            </a:pPr>
            <a:endParaRPr lang="en-GB" altLang="en-US" sz="2000" b="1" dirty="0">
              <a:solidFill>
                <a:srgbClr val="0070C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Clr>
                <a:srgbClr val="EAE5EB"/>
              </a:buClr>
              <a:buFont typeface="Wingdings" panose="05000000000000000000" pitchFamily="2" charset="2"/>
              <a:buChar char="n"/>
              <a:defRPr/>
            </a:pPr>
            <a:endParaRPr lang="en-GB" altLang="en-US" sz="2000" b="1" dirty="0">
              <a:solidFill>
                <a:schemeClr val="bg2"/>
              </a:solidFill>
            </a:endParaRPr>
          </a:p>
          <a:p>
            <a:pPr lvl="1" indent="-353695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GB" altLang="en-US" sz="2400" b="1" dirty="0">
              <a:solidFill>
                <a:schemeClr val="bg2"/>
              </a:solidFill>
            </a:endParaRPr>
          </a:p>
        </p:txBody>
      </p:sp>
      <p:sp>
        <p:nvSpPr>
          <p:cNvPr id="23557" name="Line 9">
            <a:extLst>
              <a:ext uri="{FF2B5EF4-FFF2-40B4-BE49-F238E27FC236}">
                <a16:creationId xmlns:a16="http://schemas.microsoft.com/office/drawing/2014/main" id="{076A63D9-D2C8-490B-A069-31813B38D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1412875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3C8DFE1D-D098-4511-8400-89845F881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8" y="2913617"/>
            <a:ext cx="2302842" cy="32977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14112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3" y="777875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813" y="1989138"/>
            <a:ext cx="8229600" cy="4464050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Contact Us online</a:t>
            </a:r>
            <a:endParaRPr lang="en-GB" altLang="en-US" sz="2400" b="1" dirty="0">
              <a:solidFill>
                <a:schemeClr val="bg2"/>
              </a:solidFill>
              <a:latin typeface="+mj-lt"/>
            </a:endParaRPr>
          </a:p>
          <a:p>
            <a:pPr lvl="2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you will find the contact details for your admissions team in Barnet’s secondary education guide</a:t>
            </a: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A9F0FAA6-5C4B-4458-BA65-9681462E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F3992F0-6901-4A25-A0E1-B2CE73589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12924"/>
            <a:ext cx="8424862" cy="4735509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at performance information online</a:t>
            </a: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latest Ofsted reports are available from the Ofsted website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www.ofsted.gov.uk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n-GB" alt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achievement and attainment tables are available at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www.gov.uk/school-performance-tables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79EC7CF-98D8-4A84-8209-DC235C607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D3388FEC-FB1B-4EB8-B7A0-AA5C36D1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661025"/>
            <a:ext cx="18383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A2B32A80-5B19-4FB6-A6B4-EA965ED3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67338"/>
            <a:ext cx="16478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8CABFA67DD24E825A0831E5291E88" ma:contentTypeVersion="16" ma:contentTypeDescription="Create a new document." ma:contentTypeScope="" ma:versionID="abccf8738044bb004dd5eb6c4a5a6d47">
  <xsd:schema xmlns:xsd="http://www.w3.org/2001/XMLSchema" xmlns:xs="http://www.w3.org/2001/XMLSchema" xmlns:p="http://schemas.microsoft.com/office/2006/metadata/properties" xmlns:ns2="7b7d3ecf-f1cc-41a2-9e78-6efdf064f569" xmlns:ns3="eeb66d11-f9c6-48e3-9321-6d2ff1973fbe" targetNamespace="http://schemas.microsoft.com/office/2006/metadata/properties" ma:root="true" ma:fieldsID="548683d55a51264c9590c91b54fb4376" ns2:_="" ns3:_="">
    <xsd:import namespace="7b7d3ecf-f1cc-41a2-9e78-6efdf064f569"/>
    <xsd:import namespace="eeb66d11-f9c6-48e3-9321-6d2ff1973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d3ecf-f1cc-41a2-9e78-6efdf064f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3b5626-d687-48ee-a65b-6854a73922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66d11-f9c6-48e3-9321-6d2ff197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f032f9-a227-4316-a8ba-6b3779e6d234}" ma:internalName="TaxCatchAll" ma:showField="CatchAllData" ma:web="eeb66d11-f9c6-48e3-9321-6d2ff197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7d3ecf-f1cc-41a2-9e78-6efdf064f569">
      <Terms xmlns="http://schemas.microsoft.com/office/infopath/2007/PartnerControls"/>
    </lcf76f155ced4ddcb4097134ff3c332f>
    <TaxCatchAll xmlns="eeb66d11-f9c6-48e3-9321-6d2ff1973fbe" xsi:nil="true"/>
  </documentManagement>
</p:properties>
</file>

<file path=customXml/itemProps1.xml><?xml version="1.0" encoding="utf-8"?>
<ds:datastoreItem xmlns:ds="http://schemas.openxmlformats.org/officeDocument/2006/customXml" ds:itemID="{BB767451-7D0E-47A8-B4E8-C23D4F62F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7d3ecf-f1cc-41a2-9e78-6efdf064f569"/>
    <ds:schemaRef ds:uri="eeb66d11-f9c6-48e3-9321-6d2ff1973f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EB6696-4DB3-40A0-A6C2-C385430B8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E3DDA-950E-43B6-94AE-F9F4BCC14ABC}">
  <ds:schemaRefs>
    <ds:schemaRef ds:uri="http://purl.org/dc/elements/1.1/"/>
    <ds:schemaRef ds:uri="eeb66d11-f9c6-48e3-9321-6d2ff1973fbe"/>
    <ds:schemaRef ds:uri="http://schemas.microsoft.com/office/2006/metadata/properties"/>
    <ds:schemaRef ds:uri="http://purl.org/dc/terms/"/>
    <ds:schemaRef ds:uri="http://schemas.microsoft.com/office/2006/documentManagement/types"/>
    <ds:schemaRef ds:uri="7b7d3ecf-f1cc-41a2-9e78-6efdf064f569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6477</TotalTime>
  <Words>1941</Words>
  <Application>Microsoft Office PowerPoint</Application>
  <PresentationFormat>On-screen Show (4:3)</PresentationFormat>
  <Paragraphs>252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Constantia</vt:lpstr>
      <vt:lpstr>nta</vt:lpstr>
      <vt:lpstr>Tahoma</vt:lpstr>
      <vt:lpstr>Wingdings</vt:lpstr>
      <vt:lpstr>Wingdings 2</vt:lpstr>
      <vt:lpstr>2_Flow</vt:lpstr>
      <vt:lpstr>Transfer to Secondary School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When do I apply?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Offer?</vt:lpstr>
      <vt:lpstr>Appeals</vt:lpstr>
      <vt:lpstr>Any questions?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Sarah Robertson</cp:lastModifiedBy>
  <cp:revision>199</cp:revision>
  <dcterms:created xsi:type="dcterms:W3CDTF">2011-06-06T16:47:01Z</dcterms:created>
  <dcterms:modified xsi:type="dcterms:W3CDTF">2023-06-13T09:52:42Z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0x010100C788CABFA67DD24E825A0831E5291E88</vt:lpwstr>
  </property>
  <property fmtid="{D5CDD505-2E9C-101B-9397-08002B2CF9AE}" pid="3" name="MediaServiceImageTags">
    <vt:lpwstr/>
  </property>
</Properties>
</file>