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61" r:id="rId6"/>
    <p:sldId id="260" r:id="rId7"/>
    <p:sldId id="259" r:id="rId8"/>
    <p:sldId id="264" r:id="rId9"/>
    <p:sldId id="265" r:id="rId10"/>
    <p:sldId id="266"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67" d="100"/>
          <a:sy n="67" d="100"/>
        </p:scale>
        <p:origin x="4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16505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12354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F4C39-EE0F-4D1A-9B0E-9C1104682D8D}"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825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249467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F4C39-EE0F-4D1A-9B0E-9C1104682D8D}"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54810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3807909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176168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366322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98835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30415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218376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84071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238451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197255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239160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F9CDE9-D6CF-45CD-8F2F-1612EC15B8B0}" type="datetimeFigureOut">
              <a:rPr lang="en-GB" smtClean="0"/>
              <a:t>29/09/2019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4F4C39-EE0F-4D1A-9B0E-9C1104682D8D}" type="slidenum">
              <a:rPr lang="en-GB" smtClean="0"/>
              <a:t>‹#›</a:t>
            </a:fld>
            <a:endParaRPr lang="en-GB" dirty="0"/>
          </a:p>
        </p:txBody>
      </p:sp>
    </p:spTree>
    <p:extLst>
      <p:ext uri="{BB962C8B-B14F-4D97-AF65-F5344CB8AC3E}">
        <p14:creationId xmlns:p14="http://schemas.microsoft.com/office/powerpoint/2010/main" val="251502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F9CDE9-D6CF-45CD-8F2F-1612EC15B8B0}" type="datetimeFigureOut">
              <a:rPr lang="en-GB" smtClean="0"/>
              <a:t>29/09/2019</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4F4C39-EE0F-4D1A-9B0E-9C1104682D8D}" type="slidenum">
              <a:rPr lang="en-GB" smtClean="0"/>
              <a:t>‹#›</a:t>
            </a:fld>
            <a:endParaRPr lang="en-GB" dirty="0"/>
          </a:p>
        </p:txBody>
      </p:sp>
    </p:spTree>
    <p:extLst>
      <p:ext uri="{BB962C8B-B14F-4D97-AF65-F5344CB8AC3E}">
        <p14:creationId xmlns:p14="http://schemas.microsoft.com/office/powerpoint/2010/main" val="2404548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hyperlink" Target="https://www.booktrust.org.uk/about-us/" TargetMode="External"/><Relationship Id="rId2" Type="http://schemas.openxmlformats.org/officeDocument/2006/relationships/hyperlink" Target="https://www.barnet.gov.uk/citizen-home/libraries/childrens-library-services/under-fives.html" TargetMode="External"/><Relationship Id="rId1" Type="http://schemas.openxmlformats.org/officeDocument/2006/relationships/slideLayout" Target="../slideLayouts/slideLayout2.xml"/><Relationship Id="rId4" Type="http://schemas.openxmlformats.org/officeDocument/2006/relationships/hyperlink" Target="https://famly.co/blog/50-eyfs-activiti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1" y="-304800"/>
            <a:ext cx="12030075" cy="2387600"/>
          </a:xfrm>
        </p:spPr>
        <p:txBody>
          <a:bodyPr/>
          <a:lstStyle/>
          <a:p>
            <a:r>
              <a:rPr lang="en-US" dirty="0"/>
              <a:t>Reading and writing in Reception</a:t>
            </a:r>
            <a:endParaRPr lang="en-GB" dirty="0"/>
          </a:p>
        </p:txBody>
      </p:sp>
      <p:pic>
        <p:nvPicPr>
          <p:cNvPr id="4" name="Picture 3" descr="Bibliotecas Escolares do Tortosendo do AEFHP: Junho 200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637" y="2209464"/>
            <a:ext cx="2981325" cy="3048000"/>
          </a:xfrm>
          <a:prstGeom prst="rect">
            <a:avLst/>
          </a:prstGeom>
        </p:spPr>
      </p:pic>
      <p:pic>
        <p:nvPicPr>
          <p:cNvPr id="5" name="Picture 4" descr="School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0" y="2336800"/>
            <a:ext cx="3416300" cy="2793328"/>
          </a:xfrm>
          <a:prstGeom prst="rect">
            <a:avLst/>
          </a:prstGeom>
        </p:spPr>
      </p:pic>
    </p:spTree>
    <p:extLst>
      <p:ext uri="{BB962C8B-B14F-4D97-AF65-F5344CB8AC3E}">
        <p14:creationId xmlns:p14="http://schemas.microsoft.com/office/powerpoint/2010/main" val="8334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53" y="450541"/>
            <a:ext cx="9286727" cy="5956917"/>
          </a:xfrm>
          <a:prstGeom prst="rect">
            <a:avLst/>
          </a:prstGeom>
        </p:spPr>
      </p:pic>
    </p:spTree>
    <p:extLst>
      <p:ext uri="{BB962C8B-B14F-4D97-AF65-F5344CB8AC3E}">
        <p14:creationId xmlns:p14="http://schemas.microsoft.com/office/powerpoint/2010/main" val="264396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958" y="274769"/>
            <a:ext cx="4589417" cy="1320800"/>
          </a:xfrm>
        </p:spPr>
        <p:txBody>
          <a:bodyPr>
            <a:noAutofit/>
          </a:bodyPr>
          <a:lstStyle/>
          <a:p>
            <a:r>
              <a:rPr lang="en-US" sz="5400" dirty="0"/>
              <a:t>Any Questions</a:t>
            </a:r>
            <a:endParaRPr lang="en-GB" sz="5400" dirty="0"/>
          </a:p>
        </p:txBody>
      </p:sp>
      <p:pic>
        <p:nvPicPr>
          <p:cNvPr id="1026" name="Picture 2" descr="Image result for question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890" y="1395420"/>
            <a:ext cx="2666453" cy="348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6367" y="1595569"/>
            <a:ext cx="3704076" cy="24672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85875" y="5218386"/>
            <a:ext cx="7381609" cy="646331"/>
          </a:xfrm>
          <a:prstGeom prst="rect">
            <a:avLst/>
          </a:prstGeom>
          <a:noFill/>
        </p:spPr>
        <p:txBody>
          <a:bodyPr wrap="square" rtlCol="0">
            <a:spAutoFit/>
          </a:bodyPr>
          <a:lstStyle/>
          <a:p>
            <a:r>
              <a:rPr lang="en-US" dirty="0"/>
              <a:t>If you do have any questions, please feel free to arrange a meeting with your child’s teachers after school. Thank you.</a:t>
            </a:r>
            <a:endParaRPr lang="en-GB" dirty="0"/>
          </a:p>
        </p:txBody>
      </p:sp>
    </p:spTree>
    <p:extLst>
      <p:ext uri="{BB962C8B-B14F-4D97-AF65-F5344CB8AC3E}">
        <p14:creationId xmlns:p14="http://schemas.microsoft.com/office/powerpoint/2010/main" val="43139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By the end of Reception children need to:</a:t>
            </a:r>
            <a:endParaRPr lang="en-GB" sz="4800" dirty="0"/>
          </a:p>
        </p:txBody>
      </p:sp>
      <p:sp>
        <p:nvSpPr>
          <p:cNvPr id="3" name="Content Placeholder 2"/>
          <p:cNvSpPr>
            <a:spLocks noGrp="1"/>
          </p:cNvSpPr>
          <p:nvPr>
            <p:ph idx="1"/>
          </p:nvPr>
        </p:nvSpPr>
        <p:spPr/>
        <p:txBody>
          <a:bodyPr>
            <a:normAutofit/>
          </a:bodyPr>
          <a:lstStyle/>
          <a:p>
            <a:r>
              <a:rPr lang="en-US" sz="2000" dirty="0"/>
              <a:t>… in Reading - </a:t>
            </a:r>
            <a:r>
              <a:rPr lang="en-GB" sz="2000" dirty="0"/>
              <a:t>Children read and understand simple sentences. They use phonic knowledge to decode regular words and read them aloud accurately. They also read some common irregular words. They demonstrate understanding when talking with others about what they have read.</a:t>
            </a:r>
          </a:p>
          <a:p>
            <a:r>
              <a:rPr lang="en-US" sz="2000" dirty="0"/>
              <a:t>… in Writing - </a:t>
            </a:r>
            <a:r>
              <a:rPr lang="en-GB" sz="2000" dirty="0"/>
              <a:t>Children use their phonic knowledge to write words in ways which match their spoken sounds. They also write some irregular common words. They write simple sentences which can be read by themselves and others. Some words are spelt correctly and others are phonetically plausible. </a:t>
            </a:r>
          </a:p>
        </p:txBody>
      </p:sp>
    </p:spTree>
    <p:extLst>
      <p:ext uri="{BB962C8B-B14F-4D97-AF65-F5344CB8AC3E}">
        <p14:creationId xmlns:p14="http://schemas.microsoft.com/office/powerpoint/2010/main" val="136556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92100"/>
            <a:ext cx="8596668" cy="1320800"/>
          </a:xfrm>
        </p:spPr>
        <p:txBody>
          <a:bodyPr/>
          <a:lstStyle/>
          <a:p>
            <a:r>
              <a:rPr lang="en-US" dirty="0"/>
              <a:t>Why is it important to encourage children to read and write?</a:t>
            </a:r>
            <a:endParaRPr lang="en-GB" dirty="0"/>
          </a:p>
        </p:txBody>
      </p:sp>
      <p:sp>
        <p:nvSpPr>
          <p:cNvPr id="3" name="Content Placeholder 2"/>
          <p:cNvSpPr>
            <a:spLocks noGrp="1"/>
          </p:cNvSpPr>
          <p:nvPr>
            <p:ph idx="1"/>
          </p:nvPr>
        </p:nvSpPr>
        <p:spPr/>
        <p:txBody>
          <a:bodyPr/>
          <a:lstStyle/>
          <a:p>
            <a:r>
              <a:rPr lang="en-US" sz="2800" dirty="0"/>
              <a:t>Develops the oral language</a:t>
            </a:r>
          </a:p>
          <a:p>
            <a:r>
              <a:rPr lang="en-US" sz="2800" dirty="0"/>
              <a:t>Helps children to become more confident readers and writers</a:t>
            </a:r>
          </a:p>
          <a:p>
            <a:r>
              <a:rPr lang="en-US" sz="2800" dirty="0"/>
              <a:t>Develops their imagination </a:t>
            </a:r>
          </a:p>
          <a:p>
            <a:r>
              <a:rPr lang="en-US" sz="2800" dirty="0"/>
              <a:t>It’s fun!</a:t>
            </a:r>
          </a:p>
          <a:p>
            <a:pPr marL="0" indent="0">
              <a:buNone/>
            </a:pPr>
            <a:endParaRPr lang="en-GB" dirty="0"/>
          </a:p>
        </p:txBody>
      </p:sp>
    </p:spTree>
    <p:extLst>
      <p:ext uri="{BB962C8B-B14F-4D97-AF65-F5344CB8AC3E}">
        <p14:creationId xmlns:p14="http://schemas.microsoft.com/office/powerpoint/2010/main" val="281375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353" y="543366"/>
            <a:ext cx="8596668" cy="1320800"/>
          </a:xfrm>
        </p:spPr>
        <p:txBody>
          <a:bodyPr/>
          <a:lstStyle/>
          <a:p>
            <a:r>
              <a:rPr lang="en-US" dirty="0"/>
              <a:t>Writing</a:t>
            </a:r>
            <a:endParaRPr lang="en-GB" dirty="0"/>
          </a:p>
        </p:txBody>
      </p:sp>
      <p:sp>
        <p:nvSpPr>
          <p:cNvPr id="3" name="Content Placeholder 2"/>
          <p:cNvSpPr>
            <a:spLocks noGrp="1"/>
          </p:cNvSpPr>
          <p:nvPr>
            <p:ph idx="1"/>
          </p:nvPr>
        </p:nvSpPr>
        <p:spPr>
          <a:xfrm>
            <a:off x="677334" y="1500189"/>
            <a:ext cx="3767666" cy="1700211"/>
          </a:xfrm>
        </p:spPr>
        <p:txBody>
          <a:bodyPr>
            <a:normAutofit lnSpcReduction="10000"/>
          </a:bodyPr>
          <a:lstStyle/>
          <a:p>
            <a:r>
              <a:rPr lang="en-US" dirty="0"/>
              <a:t>Writing does not have to just be putting pen to paper and being asked to write something…</a:t>
            </a:r>
            <a:br>
              <a:rPr lang="en-US" dirty="0"/>
            </a:br>
            <a:br>
              <a:rPr lang="en-US" dirty="0"/>
            </a:br>
            <a:endParaRPr lang="en-GB" dirty="0"/>
          </a:p>
        </p:txBody>
      </p:sp>
      <p:pic>
        <p:nvPicPr>
          <p:cNvPr id="1028" name="Picture 4" descr="https://www.giftofcuriosity.com/wp-content/uploads/2015/10/Writing-letters-in-a-salt-tra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811" y="431183"/>
            <a:ext cx="2514070" cy="16760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alk on 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8407" r="12698"/>
          <a:stretch/>
        </p:blipFill>
        <p:spPr bwMode="auto">
          <a:xfrm>
            <a:off x="9330641" y="543366"/>
            <a:ext cx="2247900" cy="21503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ensory bag for wri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708" y="2350294"/>
            <a:ext cx="3234185" cy="24256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731937" y="217073"/>
            <a:ext cx="1230494" cy="16470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4080" y="2911260"/>
            <a:ext cx="2936455" cy="16196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hild writing shopping li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353" y="4980182"/>
            <a:ext cx="2396246" cy="155051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eyfs fun writing activities"/>
          <p:cNvPicPr>
            <a:picLocks noChangeAspect="1" noChangeArrowheads="1"/>
          </p:cNvPicPr>
          <p:nvPr/>
        </p:nvPicPr>
        <p:blipFill rotWithShape="1">
          <a:blip r:embed="rId8">
            <a:extLst>
              <a:ext uri="{28A0092B-C50C-407E-A947-70E740481C1C}">
                <a14:useLocalDpi xmlns:a14="http://schemas.microsoft.com/office/drawing/2010/main" val="0"/>
              </a:ext>
            </a:extLst>
          </a:blip>
          <a:srcRect t="58834" b="-1"/>
          <a:stretch/>
        </p:blipFill>
        <p:spPr bwMode="auto">
          <a:xfrm>
            <a:off x="4822298" y="4932556"/>
            <a:ext cx="3844925" cy="174656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 child colouring white piece of paper with pai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17989" y="3200400"/>
            <a:ext cx="2619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13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078566" cy="838200"/>
          </a:xfrm>
        </p:spPr>
        <p:txBody>
          <a:bodyPr/>
          <a:lstStyle/>
          <a:p>
            <a:r>
              <a:rPr lang="en-US" dirty="0"/>
              <a:t>Reading</a:t>
            </a:r>
            <a:endParaRPr lang="en-GB" dirty="0"/>
          </a:p>
        </p:txBody>
      </p:sp>
      <p:sp>
        <p:nvSpPr>
          <p:cNvPr id="3" name="Content Placeholder 2"/>
          <p:cNvSpPr>
            <a:spLocks noGrp="1"/>
          </p:cNvSpPr>
          <p:nvPr>
            <p:ph idx="1"/>
          </p:nvPr>
        </p:nvSpPr>
        <p:spPr>
          <a:xfrm>
            <a:off x="461433" y="1447800"/>
            <a:ext cx="2536645" cy="1768366"/>
          </a:xfrm>
        </p:spPr>
        <p:txBody>
          <a:bodyPr>
            <a:noAutofit/>
          </a:bodyPr>
          <a:lstStyle/>
          <a:p>
            <a:r>
              <a:rPr lang="en-US" sz="2000" dirty="0"/>
              <a:t>Reading does not just have to be reading words from a book…</a:t>
            </a:r>
            <a:endParaRPr lang="en-GB" sz="2000" dirty="0"/>
          </a:p>
        </p:txBody>
      </p:sp>
      <p:pic>
        <p:nvPicPr>
          <p:cNvPr id="2050" name="Picture 2" descr="Image result for asda colinda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44" t="26144"/>
          <a:stretch/>
        </p:blipFill>
        <p:spPr bwMode="auto">
          <a:xfrm>
            <a:off x="3574542" y="406400"/>
            <a:ext cx="3013954" cy="2082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arents reading at same time as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1123" y="609600"/>
            <a:ext cx="2440542" cy="13726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bedtime sto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7683" y="520142"/>
            <a:ext cx="1914252" cy="29241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olindale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7603" y="3656725"/>
            <a:ext cx="3709548" cy="2485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ildWritingLife: Books for smart &lt;strong&gt;children&lt;/strong&g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34" y="3216166"/>
            <a:ext cx="2030529" cy="3042745"/>
          </a:xfrm>
          <a:prstGeom prst="rect">
            <a:avLst/>
          </a:prstGeom>
        </p:spPr>
      </p:pic>
      <p:pic>
        <p:nvPicPr>
          <p:cNvPr id="4"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6012" y="3922137"/>
            <a:ext cx="2880208" cy="191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0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386666" cy="838200"/>
          </a:xfrm>
        </p:spPr>
        <p:txBody>
          <a:bodyPr/>
          <a:lstStyle/>
          <a:p>
            <a:r>
              <a:rPr lang="en-US" dirty="0"/>
              <a:t>Making it fun</a:t>
            </a:r>
            <a:endParaRPr lang="en-GB" dirty="0"/>
          </a:p>
        </p:txBody>
      </p:sp>
      <p:sp>
        <p:nvSpPr>
          <p:cNvPr id="4" name="TextBox 3"/>
          <p:cNvSpPr txBox="1"/>
          <p:nvPr/>
        </p:nvSpPr>
        <p:spPr>
          <a:xfrm>
            <a:off x="3022600" y="3187700"/>
            <a:ext cx="4787900" cy="1200329"/>
          </a:xfrm>
          <a:prstGeom prst="rect">
            <a:avLst/>
          </a:prstGeom>
          <a:noFill/>
        </p:spPr>
        <p:txBody>
          <a:bodyPr wrap="square" rtlCol="0">
            <a:spAutoFit/>
          </a:bodyPr>
          <a:lstStyle/>
          <a:p>
            <a:r>
              <a:rPr lang="en-US" dirty="0"/>
              <a:t>Phonics plays a huge part in children being able to read and write. Practicing this with your child at home whenever possible will really help them to progress with this.</a:t>
            </a:r>
            <a:endParaRPr lang="en-GB" dirty="0"/>
          </a:p>
        </p:txBody>
      </p:sp>
      <p:cxnSp>
        <p:nvCxnSpPr>
          <p:cNvPr id="7" name="Straight Arrow Connector 6"/>
          <p:cNvCxnSpPr/>
          <p:nvPr/>
        </p:nvCxnSpPr>
        <p:spPr>
          <a:xfrm flipV="1">
            <a:off x="6781800" y="2108200"/>
            <a:ext cx="1028700" cy="1126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99300" y="840422"/>
            <a:ext cx="2717800" cy="1477328"/>
          </a:xfrm>
          <a:prstGeom prst="rect">
            <a:avLst/>
          </a:prstGeom>
          <a:noFill/>
        </p:spPr>
        <p:txBody>
          <a:bodyPr wrap="square" rtlCol="0">
            <a:spAutoFit/>
          </a:bodyPr>
          <a:lstStyle/>
          <a:p>
            <a:r>
              <a:rPr lang="en-US" dirty="0"/>
              <a:t>Playing I spy – Taking it in turns to segment simple words and guessing what it could be.</a:t>
            </a:r>
            <a:endParaRPr lang="en-GB" dirty="0"/>
          </a:p>
        </p:txBody>
      </p:sp>
      <p:cxnSp>
        <p:nvCxnSpPr>
          <p:cNvPr id="12" name="Straight Arrow Connector 11"/>
          <p:cNvCxnSpPr/>
          <p:nvPr/>
        </p:nvCxnSpPr>
        <p:spPr>
          <a:xfrm>
            <a:off x="6527800" y="4388029"/>
            <a:ext cx="876300" cy="488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31050" y="4974114"/>
            <a:ext cx="2654300" cy="1754326"/>
          </a:xfrm>
          <a:prstGeom prst="rect">
            <a:avLst/>
          </a:prstGeom>
          <a:noFill/>
        </p:spPr>
        <p:txBody>
          <a:bodyPr wrap="square" rtlCol="0">
            <a:spAutoFit/>
          </a:bodyPr>
          <a:lstStyle/>
          <a:p>
            <a:r>
              <a:rPr lang="en-US" dirty="0"/>
              <a:t>How far can you get? Asking your child to write/read a word and then jumping one step forward on the human board game.</a:t>
            </a:r>
            <a:endParaRPr lang="en-GB" dirty="0"/>
          </a:p>
        </p:txBody>
      </p:sp>
      <p:cxnSp>
        <p:nvCxnSpPr>
          <p:cNvPr id="15" name="Straight Arrow Connector 14"/>
          <p:cNvCxnSpPr/>
          <p:nvPr/>
        </p:nvCxnSpPr>
        <p:spPr>
          <a:xfrm>
            <a:off x="4768850" y="4388029"/>
            <a:ext cx="12700" cy="736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52392">
            <a:off x="9609982" y="3534911"/>
            <a:ext cx="2204936" cy="164689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98325">
            <a:off x="9738013" y="1155089"/>
            <a:ext cx="2215573" cy="1654842"/>
          </a:xfrm>
          <a:prstGeom prst="rect">
            <a:avLst/>
          </a:prstGeom>
        </p:spPr>
      </p:pic>
      <p:cxnSp>
        <p:nvCxnSpPr>
          <p:cNvPr id="19" name="Straight Arrow Connector 18"/>
          <p:cNvCxnSpPr/>
          <p:nvPr/>
        </p:nvCxnSpPr>
        <p:spPr>
          <a:xfrm flipV="1">
            <a:off x="7708900" y="3122750"/>
            <a:ext cx="1960859" cy="318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210801" y="2938084"/>
            <a:ext cx="2095500" cy="369332"/>
          </a:xfrm>
          <a:prstGeom prst="rect">
            <a:avLst/>
          </a:prstGeom>
          <a:noFill/>
        </p:spPr>
        <p:txBody>
          <a:bodyPr wrap="square" rtlCol="0">
            <a:spAutoFit/>
          </a:bodyPr>
          <a:lstStyle/>
          <a:p>
            <a:r>
              <a:rPr lang="en-US" dirty="0"/>
              <a:t>Don’t forget!</a:t>
            </a:r>
            <a:endParaRPr lang="en-GB" dirty="0"/>
          </a:p>
        </p:txBody>
      </p:sp>
      <p:sp>
        <p:nvSpPr>
          <p:cNvPr id="22" name="TextBox 21"/>
          <p:cNvSpPr txBox="1"/>
          <p:nvPr/>
        </p:nvSpPr>
        <p:spPr>
          <a:xfrm>
            <a:off x="3209519" y="5124629"/>
            <a:ext cx="3384550" cy="1754326"/>
          </a:xfrm>
          <a:prstGeom prst="rect">
            <a:avLst/>
          </a:prstGeom>
          <a:noFill/>
        </p:spPr>
        <p:txBody>
          <a:bodyPr wrap="square" rtlCol="0">
            <a:spAutoFit/>
          </a:bodyPr>
          <a:lstStyle/>
          <a:p>
            <a:r>
              <a:rPr lang="en-US" dirty="0"/>
              <a:t>Who/what am I? Writing a word on a post it note and sticking it on the others head. Ask each other questions. This can be theme related to make it easier.</a:t>
            </a:r>
            <a:endParaRPr lang="en-GB" dirty="0"/>
          </a:p>
        </p:txBody>
      </p:sp>
      <p:cxnSp>
        <p:nvCxnSpPr>
          <p:cNvPr id="24" name="Straight Arrow Connector 23"/>
          <p:cNvCxnSpPr/>
          <p:nvPr/>
        </p:nvCxnSpPr>
        <p:spPr>
          <a:xfrm flipV="1">
            <a:off x="5378044" y="1816100"/>
            <a:ext cx="0" cy="1147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67509" y="1019561"/>
            <a:ext cx="2324100" cy="646331"/>
          </a:xfrm>
          <a:prstGeom prst="rect">
            <a:avLst/>
          </a:prstGeom>
          <a:noFill/>
        </p:spPr>
        <p:txBody>
          <a:bodyPr wrap="square" rtlCol="0">
            <a:spAutoFit/>
          </a:bodyPr>
          <a:lstStyle/>
          <a:p>
            <a:r>
              <a:rPr lang="en-US" dirty="0"/>
              <a:t>Use the internet positively.</a:t>
            </a:r>
            <a:endParaRPr lang="en-GB" dirty="0"/>
          </a:p>
        </p:txBody>
      </p:sp>
      <p:cxnSp>
        <p:nvCxnSpPr>
          <p:cNvPr id="27" name="Straight Arrow Connector 26"/>
          <p:cNvCxnSpPr/>
          <p:nvPr/>
        </p:nvCxnSpPr>
        <p:spPr>
          <a:xfrm flipH="1" flipV="1">
            <a:off x="2882900" y="2438400"/>
            <a:ext cx="1181100" cy="68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5300" y="1665892"/>
            <a:ext cx="2387600" cy="1477328"/>
          </a:xfrm>
          <a:prstGeom prst="rect">
            <a:avLst/>
          </a:prstGeom>
          <a:noFill/>
        </p:spPr>
        <p:txBody>
          <a:bodyPr wrap="square" rtlCol="0">
            <a:spAutoFit/>
          </a:bodyPr>
          <a:lstStyle/>
          <a:p>
            <a:r>
              <a:rPr lang="en-US" dirty="0"/>
              <a:t>Lego/block etc. words. You show a picture can they find the blocks to make the word?</a:t>
            </a:r>
            <a:endParaRPr lang="en-GB" dirty="0"/>
          </a:p>
        </p:txBody>
      </p:sp>
      <p:cxnSp>
        <p:nvCxnSpPr>
          <p:cNvPr id="30" name="Straight Arrow Connector 29"/>
          <p:cNvCxnSpPr/>
          <p:nvPr/>
        </p:nvCxnSpPr>
        <p:spPr>
          <a:xfrm flipH="1">
            <a:off x="2321617" y="3882558"/>
            <a:ext cx="588068" cy="130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9835" y="3709084"/>
            <a:ext cx="1943100" cy="923330"/>
          </a:xfrm>
          <a:prstGeom prst="rect">
            <a:avLst/>
          </a:prstGeom>
          <a:noFill/>
        </p:spPr>
        <p:txBody>
          <a:bodyPr wrap="square" rtlCol="0">
            <a:spAutoFit/>
          </a:bodyPr>
          <a:lstStyle/>
          <a:p>
            <a:r>
              <a:rPr lang="en-US" dirty="0"/>
              <a:t>Making up their own stories with a story box.</a:t>
            </a:r>
            <a:endParaRPr lang="en-GB" dirty="0"/>
          </a:p>
        </p:txBody>
      </p:sp>
      <p:cxnSp>
        <p:nvCxnSpPr>
          <p:cNvPr id="35" name="Straight Arrow Connector 34"/>
          <p:cNvCxnSpPr/>
          <p:nvPr/>
        </p:nvCxnSpPr>
        <p:spPr>
          <a:xfrm flipH="1">
            <a:off x="2370667" y="4388029"/>
            <a:ext cx="651933" cy="736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5300" y="4974114"/>
            <a:ext cx="1690159" cy="646331"/>
          </a:xfrm>
          <a:prstGeom prst="rect">
            <a:avLst/>
          </a:prstGeom>
          <a:noFill/>
        </p:spPr>
        <p:txBody>
          <a:bodyPr wrap="square" rtlCol="0">
            <a:spAutoFit/>
          </a:bodyPr>
          <a:lstStyle/>
          <a:p>
            <a:r>
              <a:rPr lang="en-US" dirty="0"/>
              <a:t>Positive use of a tablet</a:t>
            </a:r>
            <a:endParaRPr lang="en-GB" dirty="0"/>
          </a:p>
        </p:txBody>
      </p:sp>
      <p:pic>
        <p:nvPicPr>
          <p:cNvPr id="3074" name="Picture 2" descr="Image result for kids drawing on tabl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828" y="5620445"/>
            <a:ext cx="1508125" cy="105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4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websites </a:t>
            </a:r>
            <a:endParaRPr lang="en-GB" dirty="0"/>
          </a:p>
        </p:txBody>
      </p:sp>
      <p:sp>
        <p:nvSpPr>
          <p:cNvPr id="3" name="Content Placeholder 2"/>
          <p:cNvSpPr>
            <a:spLocks noGrp="1"/>
          </p:cNvSpPr>
          <p:nvPr>
            <p:ph idx="1"/>
          </p:nvPr>
        </p:nvSpPr>
        <p:spPr/>
        <p:txBody>
          <a:bodyPr/>
          <a:lstStyle/>
          <a:p>
            <a:r>
              <a:rPr lang="en-GB" sz="2400" dirty="0">
                <a:hlinkClick r:id="rId2"/>
              </a:rPr>
              <a:t>https://www.barnet.gov.uk/citizen-home/libraries/childrens-library-services/under-fives.html</a:t>
            </a:r>
            <a:endParaRPr lang="en-GB" sz="2400" dirty="0"/>
          </a:p>
          <a:p>
            <a:r>
              <a:rPr lang="en-GB" sz="2400" dirty="0">
                <a:hlinkClick r:id="rId3"/>
              </a:rPr>
              <a:t>https://www.booktrust.org.uk/about-us/</a:t>
            </a:r>
            <a:r>
              <a:rPr lang="en-GB" sz="2400" dirty="0"/>
              <a:t> </a:t>
            </a:r>
          </a:p>
          <a:p>
            <a:r>
              <a:rPr lang="en-GB" sz="2400" dirty="0">
                <a:hlinkClick r:id="rId4"/>
              </a:rPr>
              <a:t>https://famly.co/blog/50-eyfs-activities/</a:t>
            </a:r>
            <a:r>
              <a:rPr lang="en-GB" sz="2400" dirty="0"/>
              <a:t> - lots of activity ideas</a:t>
            </a:r>
          </a:p>
          <a:p>
            <a:endParaRPr lang="en-GB" sz="2400" dirty="0"/>
          </a:p>
          <a:p>
            <a:endParaRPr lang="en-GB" sz="2400" dirty="0"/>
          </a:p>
          <a:p>
            <a:endParaRPr lang="en-GB" dirty="0"/>
          </a:p>
        </p:txBody>
      </p:sp>
    </p:spTree>
    <p:extLst>
      <p:ext uri="{BB962C8B-B14F-4D97-AF65-F5344CB8AC3E}">
        <p14:creationId xmlns:p14="http://schemas.microsoft.com/office/powerpoint/2010/main" val="63798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82" y="136635"/>
            <a:ext cx="3847369" cy="698938"/>
          </a:xfrm>
        </p:spPr>
        <p:txBody>
          <a:bodyPr/>
          <a:lstStyle/>
          <a:p>
            <a:r>
              <a:rPr lang="en-US" dirty="0"/>
              <a:t>Additional notes</a:t>
            </a:r>
            <a:endParaRPr lang="en-GB" dirty="0"/>
          </a:p>
        </p:txBody>
      </p:sp>
      <p:sp>
        <p:nvSpPr>
          <p:cNvPr id="3" name="Content Placeholder 2"/>
          <p:cNvSpPr>
            <a:spLocks noGrp="1"/>
          </p:cNvSpPr>
          <p:nvPr>
            <p:ph idx="1"/>
          </p:nvPr>
        </p:nvSpPr>
        <p:spPr>
          <a:xfrm>
            <a:off x="188603" y="961697"/>
            <a:ext cx="9381066" cy="5549462"/>
          </a:xfrm>
        </p:spPr>
        <p:txBody>
          <a:bodyPr>
            <a:normAutofit lnSpcReduction="10000"/>
          </a:bodyPr>
          <a:lstStyle/>
          <a:p>
            <a:r>
              <a:rPr lang="en-US" dirty="0">
                <a:solidFill>
                  <a:schemeClr val="tx1"/>
                </a:solidFill>
              </a:rPr>
              <a:t>After speaking with the parents that attended the workshop held early in 2019 here are some additional notes that you may find helpful when encouraging your child to read or write.</a:t>
            </a:r>
            <a:br>
              <a:rPr lang="en-US" dirty="0">
                <a:solidFill>
                  <a:schemeClr val="tx1"/>
                </a:solidFill>
              </a:rPr>
            </a:br>
            <a:br>
              <a:rPr lang="en-US" dirty="0">
                <a:solidFill>
                  <a:schemeClr val="tx1"/>
                </a:solidFill>
              </a:rPr>
            </a:br>
            <a:r>
              <a:rPr lang="en-US" dirty="0">
                <a:solidFill>
                  <a:schemeClr val="tx1"/>
                </a:solidFill>
              </a:rPr>
              <a:t>Definitions:</a:t>
            </a:r>
            <a:br>
              <a:rPr lang="en-US" dirty="0">
                <a:solidFill>
                  <a:schemeClr val="tx1"/>
                </a:solidFill>
              </a:rPr>
            </a:br>
            <a:r>
              <a:rPr lang="en-US" dirty="0">
                <a:solidFill>
                  <a:schemeClr val="tx1"/>
                </a:solidFill>
              </a:rPr>
              <a:t>CVC – </a:t>
            </a:r>
            <a:r>
              <a:rPr lang="en-US" dirty="0">
                <a:solidFill>
                  <a:schemeClr val="accent2"/>
                </a:solidFill>
              </a:rPr>
              <a:t>consonant</a:t>
            </a:r>
            <a:r>
              <a:rPr lang="en-US" dirty="0"/>
              <a:t>, </a:t>
            </a:r>
            <a:r>
              <a:rPr lang="en-US" dirty="0">
                <a:solidFill>
                  <a:srgbClr val="00B0F0"/>
                </a:solidFill>
              </a:rPr>
              <a:t>vowel</a:t>
            </a:r>
            <a:r>
              <a:rPr lang="en-US" dirty="0"/>
              <a:t>, </a:t>
            </a:r>
            <a:r>
              <a:rPr lang="en-US" dirty="0">
                <a:solidFill>
                  <a:schemeClr val="accent2"/>
                </a:solidFill>
              </a:rPr>
              <a:t>consonant</a:t>
            </a:r>
            <a:r>
              <a:rPr lang="en-US" dirty="0"/>
              <a:t> </a:t>
            </a:r>
            <a:r>
              <a:rPr lang="en-US" dirty="0">
                <a:solidFill>
                  <a:schemeClr val="tx1"/>
                </a:solidFill>
              </a:rPr>
              <a:t>words. For example, </a:t>
            </a:r>
            <a:r>
              <a:rPr lang="en-US" dirty="0">
                <a:solidFill>
                  <a:schemeClr val="accent2"/>
                </a:solidFill>
              </a:rPr>
              <a:t>c</a:t>
            </a:r>
            <a:r>
              <a:rPr lang="en-US" dirty="0">
                <a:solidFill>
                  <a:srgbClr val="00B0F0"/>
                </a:solidFill>
              </a:rPr>
              <a:t>a</a:t>
            </a:r>
            <a:r>
              <a:rPr lang="en-US" dirty="0">
                <a:solidFill>
                  <a:schemeClr val="accent2"/>
                </a:solidFill>
              </a:rPr>
              <a:t>t</a:t>
            </a:r>
            <a:r>
              <a:rPr lang="en-US" dirty="0">
                <a:solidFill>
                  <a:schemeClr val="tx1"/>
                </a:solidFill>
              </a:rPr>
              <a:t>, </a:t>
            </a:r>
            <a:r>
              <a:rPr lang="en-US" dirty="0">
                <a:solidFill>
                  <a:schemeClr val="accent2"/>
                </a:solidFill>
              </a:rPr>
              <a:t>d</a:t>
            </a:r>
            <a:r>
              <a:rPr lang="en-US" dirty="0">
                <a:solidFill>
                  <a:srgbClr val="00B0F0"/>
                </a:solidFill>
              </a:rPr>
              <a:t>o</a:t>
            </a:r>
            <a:r>
              <a:rPr lang="en-US" dirty="0">
                <a:solidFill>
                  <a:schemeClr val="accent2"/>
                </a:solidFill>
              </a:rPr>
              <a:t>g</a:t>
            </a:r>
            <a:r>
              <a:rPr lang="en-US" dirty="0">
                <a:solidFill>
                  <a:schemeClr val="tx1"/>
                </a:solidFill>
              </a:rPr>
              <a:t> etc.</a:t>
            </a:r>
            <a:br>
              <a:rPr lang="en-US" dirty="0">
                <a:solidFill>
                  <a:schemeClr val="tx1"/>
                </a:solidFill>
              </a:rPr>
            </a:br>
            <a:r>
              <a:rPr lang="en-US" dirty="0">
                <a:solidFill>
                  <a:schemeClr val="tx1"/>
                </a:solidFill>
              </a:rPr>
              <a:t>Segment/segmenting – </a:t>
            </a:r>
            <a:r>
              <a:rPr lang="en-GB" dirty="0">
                <a:solidFill>
                  <a:schemeClr val="tx1"/>
                </a:solidFill>
              </a:rPr>
              <a:t>How we chop up the word into sounds - this is a very helpful tool when writing words.</a:t>
            </a:r>
            <a:br>
              <a:rPr lang="en-GB" dirty="0"/>
            </a:br>
            <a:r>
              <a:rPr lang="en-US" dirty="0">
                <a:solidFill>
                  <a:schemeClr val="tx1"/>
                </a:solidFill>
              </a:rPr>
              <a:t>Blend/blending – </a:t>
            </a:r>
            <a:r>
              <a:rPr lang="en-GB" dirty="0">
                <a:solidFill>
                  <a:schemeClr val="tx1"/>
                </a:solidFill>
              </a:rPr>
              <a:t>When segmenting a word we ask the children to 'blend‘ to find the answer i.e. merge the sounds together to make a word</a:t>
            </a:r>
            <a:r>
              <a:rPr lang="en-US" dirty="0">
                <a:solidFill>
                  <a:schemeClr val="tx1"/>
                </a:solidFill>
              </a:rPr>
              <a:t>.</a:t>
            </a:r>
            <a:br>
              <a:rPr lang="en-US" dirty="0">
                <a:solidFill>
                  <a:schemeClr val="tx1"/>
                </a:solidFill>
              </a:rPr>
            </a:br>
            <a:r>
              <a:rPr lang="en-GB" dirty="0">
                <a:solidFill>
                  <a:schemeClr val="tx1"/>
                </a:solidFill>
              </a:rPr>
              <a:t>Grapheme: The letter used to represent a sound. </a:t>
            </a:r>
            <a:br>
              <a:rPr lang="en-US" dirty="0">
                <a:solidFill>
                  <a:schemeClr val="tx1"/>
                </a:solidFill>
              </a:rPr>
            </a:br>
            <a:r>
              <a:rPr lang="en-GB" dirty="0">
                <a:solidFill>
                  <a:schemeClr val="tx1"/>
                </a:solidFill>
              </a:rPr>
              <a:t>Phoneme: The sound a grapheme makes.</a:t>
            </a:r>
            <a:br>
              <a:rPr lang="en-GB" dirty="0">
                <a:solidFill>
                  <a:schemeClr val="tx1"/>
                </a:solidFill>
              </a:rPr>
            </a:br>
            <a:r>
              <a:rPr lang="en-GB" dirty="0">
                <a:solidFill>
                  <a:schemeClr val="tx1"/>
                </a:solidFill>
              </a:rPr>
              <a:t>Digraph: Consists of two letters but makes one sound. </a:t>
            </a:r>
            <a:br>
              <a:rPr lang="en-GB" dirty="0">
                <a:solidFill>
                  <a:schemeClr val="tx1"/>
                </a:solidFill>
              </a:rPr>
            </a:br>
            <a:r>
              <a:rPr lang="en-GB" dirty="0">
                <a:solidFill>
                  <a:schemeClr val="tx1"/>
                </a:solidFill>
              </a:rPr>
              <a:t>Trigraph: Consists of three letters but makes one sound.</a:t>
            </a:r>
            <a:br>
              <a:rPr lang="en-GB" dirty="0">
                <a:solidFill>
                  <a:schemeClr val="tx1"/>
                </a:solidFill>
              </a:rPr>
            </a:br>
            <a:r>
              <a:rPr lang="en-GB" dirty="0">
                <a:solidFill>
                  <a:schemeClr val="tx1"/>
                </a:solidFill>
              </a:rPr>
              <a:t>Tricky words: Words we cannot sound out, we just have to remember them by sight.</a:t>
            </a:r>
            <a:br>
              <a:rPr lang="en-GB" dirty="0">
                <a:solidFill>
                  <a:schemeClr val="tx1"/>
                </a:solidFill>
              </a:rPr>
            </a:br>
            <a:br>
              <a:rPr lang="en-GB" dirty="0">
                <a:solidFill>
                  <a:schemeClr val="tx1"/>
                </a:solidFill>
              </a:rPr>
            </a:br>
            <a:r>
              <a:rPr lang="en-GB" dirty="0">
                <a:solidFill>
                  <a:schemeClr val="tx1"/>
                </a:solidFill>
              </a:rPr>
              <a:t>When teaching phonics it is broken down into phases. Please look up phase 2 and phase 3 words, as these are what most of your children will be focusing on writing and reading. You can find the graphemes, digraphs and trigraphs being taught in class on the next slide, where there are pictures of grapheme mats used at school. Please get your child to use these every time they are writing as this will really help them!</a:t>
            </a:r>
          </a:p>
        </p:txBody>
      </p:sp>
    </p:spTree>
    <p:extLst>
      <p:ext uri="{BB962C8B-B14F-4D97-AF65-F5344CB8AC3E}">
        <p14:creationId xmlns:p14="http://schemas.microsoft.com/office/powerpoint/2010/main" val="424863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7716" y="1276350"/>
            <a:ext cx="8036730" cy="5331096"/>
          </a:xfrm>
          <a:prstGeom prst="rect">
            <a:avLst/>
          </a:prstGeom>
        </p:spPr>
      </p:pic>
      <p:sp>
        <p:nvSpPr>
          <p:cNvPr id="2" name="TextBox 1">
            <a:extLst>
              <a:ext uri="{FF2B5EF4-FFF2-40B4-BE49-F238E27FC236}">
                <a16:creationId xmlns:a16="http://schemas.microsoft.com/office/drawing/2014/main" id="{18B504CB-8821-40C5-A99B-19C034734496}"/>
              </a:ext>
            </a:extLst>
          </p:cNvPr>
          <p:cNvSpPr txBox="1"/>
          <p:nvPr/>
        </p:nvSpPr>
        <p:spPr>
          <a:xfrm>
            <a:off x="238125" y="485775"/>
            <a:ext cx="4438650" cy="646331"/>
          </a:xfrm>
          <a:prstGeom prst="rect">
            <a:avLst/>
          </a:prstGeom>
          <a:noFill/>
        </p:spPr>
        <p:txBody>
          <a:bodyPr wrap="square" rtlCol="0">
            <a:spAutoFit/>
          </a:bodyPr>
          <a:lstStyle/>
          <a:p>
            <a:r>
              <a:rPr lang="en-GB" dirty="0"/>
              <a:t>Sound mats are a useful resource to help with early reading and writing</a:t>
            </a:r>
          </a:p>
        </p:txBody>
      </p:sp>
    </p:spTree>
    <p:extLst>
      <p:ext uri="{BB962C8B-B14F-4D97-AF65-F5344CB8AC3E}">
        <p14:creationId xmlns:p14="http://schemas.microsoft.com/office/powerpoint/2010/main" val="37293452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94</TotalTime>
  <Words>459</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Reading and writing in Reception</vt:lpstr>
      <vt:lpstr>By the end of Reception children need to:</vt:lpstr>
      <vt:lpstr>Why is it important to encourage children to read and write?</vt:lpstr>
      <vt:lpstr>Writing</vt:lpstr>
      <vt:lpstr>Reading</vt:lpstr>
      <vt:lpstr>Making it fun</vt:lpstr>
      <vt:lpstr>Helpful websites </vt:lpstr>
      <vt:lpstr>Additional notes</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and writing</dc:title>
  <dc:creator>kwhiter1.302</dc:creator>
  <cp:lastModifiedBy>Lucy Rodgers</cp:lastModifiedBy>
  <cp:revision>13</cp:revision>
  <dcterms:created xsi:type="dcterms:W3CDTF">2019-01-23T09:48:39Z</dcterms:created>
  <dcterms:modified xsi:type="dcterms:W3CDTF">2019-09-29T18:11:01Z</dcterms:modified>
</cp:coreProperties>
</file>